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8" r:id="rId3"/>
    <p:sldId id="257" r:id="rId4"/>
    <p:sldId id="259" r:id="rId5"/>
    <p:sldId id="260" r:id="rId6"/>
    <p:sldId id="261" r:id="rId7"/>
    <p:sldId id="262" r:id="rId8"/>
    <p:sldId id="298" r:id="rId9"/>
    <p:sldId id="263" r:id="rId10"/>
    <p:sldId id="264" r:id="rId11"/>
    <p:sldId id="265" r:id="rId12"/>
    <p:sldId id="285" r:id="rId13"/>
    <p:sldId id="286" r:id="rId14"/>
    <p:sldId id="268" r:id="rId15"/>
    <p:sldId id="287" r:id="rId16"/>
    <p:sldId id="274" r:id="rId17"/>
    <p:sldId id="272" r:id="rId18"/>
    <p:sldId id="277" r:id="rId19"/>
    <p:sldId id="269" r:id="rId20"/>
    <p:sldId id="280" r:id="rId21"/>
    <p:sldId id="281" r:id="rId22"/>
    <p:sldId id="290" r:id="rId23"/>
    <p:sldId id="292" r:id="rId24"/>
    <p:sldId id="279" r:id="rId25"/>
    <p:sldId id="273" r:id="rId26"/>
    <p:sldId id="284" r:id="rId27"/>
    <p:sldId id="293" r:id="rId28"/>
    <p:sldId id="295" r:id="rId29"/>
    <p:sldId id="294" r:id="rId30"/>
    <p:sldId id="299" r:id="rId31"/>
    <p:sldId id="300" r:id="rId32"/>
    <p:sldId id="289" r:id="rId33"/>
    <p:sldId id="291" r:id="rId34"/>
    <p:sldId id="296" r:id="rId35"/>
    <p:sldId id="27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04"/>
    <p:restoredTop sz="83966"/>
  </p:normalViewPr>
  <p:slideViewPr>
    <p:cSldViewPr snapToGrid="0" snapToObjects="1">
      <p:cViewPr varScale="1">
        <p:scale>
          <a:sx n="119" d="100"/>
          <a:sy n="119" d="100"/>
        </p:scale>
        <p:origin x="21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9B813C-1505-AF42-8F33-B63B902FA698}" type="datetimeFigureOut">
              <a:rPr lang="en-US" smtClean="0"/>
              <a:t>7/27/20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151E07-10EA-3C4F-96D5-854F65AB33A2}" type="slidenum">
              <a:rPr lang="en-US" smtClean="0"/>
              <a:t>‹#›</a:t>
            </a:fld>
            <a:endParaRPr lang="en-US"/>
          </a:p>
        </p:txBody>
      </p:sp>
    </p:spTree>
    <p:extLst>
      <p:ext uri="{BB962C8B-B14F-4D97-AF65-F5344CB8AC3E}">
        <p14:creationId xmlns:p14="http://schemas.microsoft.com/office/powerpoint/2010/main" val="374558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a:t>
            </a:fld>
            <a:endParaRPr lang="en-US"/>
          </a:p>
        </p:txBody>
      </p:sp>
    </p:spTree>
    <p:extLst>
      <p:ext uri="{BB962C8B-B14F-4D97-AF65-F5344CB8AC3E}">
        <p14:creationId xmlns:p14="http://schemas.microsoft.com/office/powerpoint/2010/main" val="3545263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Additional to accounting for changes between individual bases to occur at different speeds, we also have some positions in the alignment that are more or less likely to change.</a:t>
            </a:r>
          </a:p>
          <a:p>
            <a:pPr marL="171450" indent="-171450">
              <a:buFont typeface="Arial" panose="020B0604020202020204" pitchFamily="34" charset="0"/>
              <a:buChar char="•"/>
            </a:pPr>
            <a:r>
              <a:rPr lang="en-US" dirty="0"/>
              <a:t>This can e.g. be the case if the positions codes for an amino acid at a vital position in a protein that can’t be changed.</a:t>
            </a:r>
          </a:p>
          <a:p>
            <a:pPr marL="171450" indent="-171450">
              <a:buFont typeface="Arial" panose="020B0604020202020204" pitchFamily="34" charset="0"/>
              <a:buChar char="•"/>
            </a:pPr>
            <a:r>
              <a:rPr lang="en-US" dirty="0"/>
              <a:t>Other nucleotides might code for amino acids at positions that interact with the immune system etc.</a:t>
            </a:r>
          </a:p>
        </p:txBody>
      </p:sp>
      <p:sp>
        <p:nvSpPr>
          <p:cNvPr id="4" name="Slide Number Placeholder 3"/>
          <p:cNvSpPr>
            <a:spLocks noGrp="1"/>
          </p:cNvSpPr>
          <p:nvPr>
            <p:ph type="sldNum" sz="quarter" idx="5"/>
          </p:nvPr>
        </p:nvSpPr>
        <p:spPr/>
        <p:txBody>
          <a:bodyPr/>
          <a:lstStyle/>
          <a:p>
            <a:fld id="{44151E07-10EA-3C4F-96D5-854F65AB33A2}" type="slidenum">
              <a:rPr lang="en-US" smtClean="0"/>
              <a:t>11</a:t>
            </a:fld>
            <a:endParaRPr lang="en-US"/>
          </a:p>
        </p:txBody>
      </p:sp>
    </p:spTree>
    <p:extLst>
      <p:ext uri="{BB962C8B-B14F-4D97-AF65-F5344CB8AC3E}">
        <p14:creationId xmlns:p14="http://schemas.microsoft.com/office/powerpoint/2010/main" val="467682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Proportion of invariable sites accounts for positions in the alignment that can’t be changed, are fixed.</a:t>
            </a:r>
          </a:p>
          <a:p>
            <a:pPr marL="171450" indent="-171450">
              <a:buFont typeface="Arial" panose="020B0604020202020204" pitchFamily="34" charset="0"/>
              <a:buChar char="•"/>
            </a:pPr>
            <a:r>
              <a:rPr lang="en-US" dirty="0"/>
              <a:t>Estimating the proportion of invariants adds one parameter to an analysis and slows down the likelihood calculation by a factor of 2.</a:t>
            </a:r>
          </a:p>
        </p:txBody>
      </p:sp>
      <p:sp>
        <p:nvSpPr>
          <p:cNvPr id="4" name="Slide Number Placeholder 3"/>
          <p:cNvSpPr>
            <a:spLocks noGrp="1"/>
          </p:cNvSpPr>
          <p:nvPr>
            <p:ph type="sldNum" sz="quarter" idx="5"/>
          </p:nvPr>
        </p:nvSpPr>
        <p:spPr/>
        <p:txBody>
          <a:bodyPr/>
          <a:lstStyle/>
          <a:p>
            <a:fld id="{44151E07-10EA-3C4F-96D5-854F65AB33A2}" type="slidenum">
              <a:rPr lang="en-US" smtClean="0"/>
              <a:t>12</a:t>
            </a:fld>
            <a:endParaRPr lang="en-US"/>
          </a:p>
        </p:txBody>
      </p:sp>
    </p:spTree>
    <p:extLst>
      <p:ext uri="{BB962C8B-B14F-4D97-AF65-F5344CB8AC3E}">
        <p14:creationId xmlns:p14="http://schemas.microsoft.com/office/powerpoint/2010/main" val="40012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Gamma rates assume each sire evolves at a relative speed that is a draw from a gamma distribution. </a:t>
            </a:r>
          </a:p>
          <a:p>
            <a:pPr marL="171450" indent="-171450">
              <a:buFont typeface="Arial" panose="020B0604020202020204" pitchFamily="34" charset="0"/>
              <a:buChar char="•"/>
            </a:pPr>
            <a:r>
              <a:rPr lang="en-US" dirty="0"/>
              <a:t>The alpha value of this distribution is estimated during the MCMC.</a:t>
            </a:r>
          </a:p>
          <a:p>
            <a:pPr marL="171450" indent="-171450">
              <a:buFont typeface="Arial" panose="020B0604020202020204" pitchFamily="34" charset="0"/>
              <a:buChar char="•"/>
            </a:pPr>
            <a:r>
              <a:rPr lang="en-US" dirty="0"/>
              <a:t>The larger alpha, the bigger the difference in speed of evolution between individual site is.</a:t>
            </a:r>
          </a:p>
          <a:p>
            <a:pPr marL="171450" indent="-171450">
              <a:buFont typeface="Arial" panose="020B0604020202020204" pitchFamily="34" charset="0"/>
              <a:buChar char="•"/>
            </a:pPr>
            <a:r>
              <a:rPr lang="en-US" dirty="0"/>
              <a:t>To be computationally feasible, the gamma distribution is approximated by a discretized distribution, i.e. split into some number of gamma rate categories.</a:t>
            </a:r>
          </a:p>
          <a:p>
            <a:pPr marL="171450" indent="-171450">
              <a:buFont typeface="Arial" panose="020B0604020202020204" pitchFamily="34" charset="0"/>
              <a:buChar char="•"/>
            </a:pPr>
            <a:r>
              <a:rPr lang="en-US" dirty="0"/>
              <a:t>The number of categories is typically 4 or 5.Why? Because it works </a:t>
            </a:r>
            <a:r>
              <a:rPr lang="en-US" dirty="0">
                <a:sym typeface="Wingdings" pitchFamily="2" charset="2"/>
              </a:rPr>
              <a:t>good enough</a:t>
            </a: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13</a:t>
            </a:fld>
            <a:endParaRPr lang="en-US"/>
          </a:p>
        </p:txBody>
      </p:sp>
    </p:spTree>
    <p:extLst>
      <p:ext uri="{BB962C8B-B14F-4D97-AF65-F5344CB8AC3E}">
        <p14:creationId xmlns:p14="http://schemas.microsoft.com/office/powerpoint/2010/main" val="42403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Additional to those models, the reading frame is an important determinant of the speed of evolution.</a:t>
            </a:r>
          </a:p>
          <a:p>
            <a:pPr marL="171450" indent="-171450">
              <a:buFont typeface="Arial" panose="020B0604020202020204" pitchFamily="34" charset="0"/>
              <a:buChar char="•"/>
            </a:pPr>
            <a:r>
              <a:rPr lang="en-US" dirty="0"/>
              <a:t>The third codon position is typically substantially more flexible than the first two.</a:t>
            </a:r>
          </a:p>
          <a:p>
            <a:pPr marL="171450" indent="-171450">
              <a:buFont typeface="Arial" panose="020B0604020202020204" pitchFamily="34" charset="0"/>
              <a:buChar char="•"/>
            </a:pPr>
            <a:r>
              <a:rPr lang="en-US" dirty="0"/>
              <a:t>Nucleotide changes on the third positions are much less likely to lead to amino acid changes and or therefore more often synonymous and can be expected to occur much more often</a:t>
            </a:r>
          </a:p>
          <a:p>
            <a:pPr marL="171450" indent="-171450">
              <a:buFont typeface="Arial" panose="020B0604020202020204" pitchFamily="34" charset="0"/>
              <a:buChar char="•"/>
            </a:pPr>
            <a:r>
              <a:rPr lang="en-US" dirty="0"/>
              <a:t>Nucleotide changes on the first two positions, in turn, are much more likely to be non-synonymous</a:t>
            </a:r>
          </a:p>
          <a:p>
            <a:pPr marL="171450" indent="-171450">
              <a:buFont typeface="Arial" panose="020B0604020202020204" pitchFamily="34" charset="0"/>
              <a:buChar char="•"/>
            </a:pPr>
            <a:r>
              <a:rPr lang="en-US" dirty="0"/>
              <a:t>The way this is dealt with in the models is by splitting the alignment into different reading frames, to allow each one to have it’s of substitution and rate heterogeneity models as well as a different average rate of evolution.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14</a:t>
            </a:fld>
            <a:endParaRPr lang="en-US"/>
          </a:p>
        </p:txBody>
      </p:sp>
    </p:spTree>
    <p:extLst>
      <p:ext uri="{BB962C8B-B14F-4D97-AF65-F5344CB8AC3E}">
        <p14:creationId xmlns:p14="http://schemas.microsoft.com/office/powerpoint/2010/main" val="1062443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almost all cases, models that account for reading frames are a better descriptor of the truth than those that are not.</a:t>
            </a:r>
          </a:p>
        </p:txBody>
      </p:sp>
      <p:sp>
        <p:nvSpPr>
          <p:cNvPr id="4" name="Slide Number Placeholder 3"/>
          <p:cNvSpPr>
            <a:spLocks noGrp="1"/>
          </p:cNvSpPr>
          <p:nvPr>
            <p:ph type="sldNum" sz="quarter" idx="5"/>
          </p:nvPr>
        </p:nvSpPr>
        <p:spPr/>
        <p:txBody>
          <a:bodyPr/>
          <a:lstStyle/>
          <a:p>
            <a:fld id="{44151E07-10EA-3C4F-96D5-854F65AB33A2}" type="slidenum">
              <a:rPr lang="en-US" smtClean="0"/>
              <a:t>15</a:t>
            </a:fld>
            <a:endParaRPr lang="en-US"/>
          </a:p>
        </p:txBody>
      </p:sp>
    </p:spTree>
    <p:extLst>
      <p:ext uri="{BB962C8B-B14F-4D97-AF65-F5344CB8AC3E}">
        <p14:creationId xmlns:p14="http://schemas.microsoft.com/office/powerpoint/2010/main" val="1298997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site models gets us to divergence trees, where branch lengths are in genetic distance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19</a:t>
            </a:fld>
            <a:endParaRPr lang="en-US"/>
          </a:p>
        </p:txBody>
      </p:sp>
    </p:spTree>
    <p:extLst>
      <p:ext uri="{BB962C8B-B14F-4D97-AF65-F5344CB8AC3E}">
        <p14:creationId xmlns:p14="http://schemas.microsoft.com/office/powerpoint/2010/main" val="3470086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look at the divergence (on the y-axis) of sample taken over many years, this divergence accumulate over time in pretty much a linear fashion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shows a direct relationship between time and divergence, which we can make use of.</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20</a:t>
            </a:fld>
            <a:endParaRPr lang="en-US"/>
          </a:p>
        </p:txBody>
      </p:sp>
    </p:spTree>
    <p:extLst>
      <p:ext uri="{BB962C8B-B14F-4D97-AF65-F5344CB8AC3E}">
        <p14:creationId xmlns:p14="http://schemas.microsoft.com/office/powerpoint/2010/main" val="2408511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Clock models essentially denote functions that map genetic distance into real time. </a:t>
            </a:r>
          </a:p>
          <a:p>
            <a:pPr marL="171450" indent="-171450">
              <a:buFont typeface="Arial" panose="020B0604020202020204" pitchFamily="34" charset="0"/>
              <a:buChar char="•"/>
            </a:pPr>
            <a:r>
              <a:rPr lang="en-US" dirty="0"/>
              <a:t>Clock models allow us to get to time trees where branch lengths denote real time.</a:t>
            </a:r>
          </a:p>
        </p:txBody>
      </p:sp>
      <p:sp>
        <p:nvSpPr>
          <p:cNvPr id="4" name="Slide Number Placeholder 3"/>
          <p:cNvSpPr>
            <a:spLocks noGrp="1"/>
          </p:cNvSpPr>
          <p:nvPr>
            <p:ph type="sldNum" sz="quarter" idx="5"/>
          </p:nvPr>
        </p:nvSpPr>
        <p:spPr/>
        <p:txBody>
          <a:bodyPr/>
          <a:lstStyle/>
          <a:p>
            <a:fld id="{44151E07-10EA-3C4F-96D5-854F65AB33A2}" type="slidenum">
              <a:rPr lang="en-US" smtClean="0"/>
              <a:t>21</a:t>
            </a:fld>
            <a:endParaRPr lang="en-US"/>
          </a:p>
        </p:txBody>
      </p:sp>
    </p:spTree>
    <p:extLst>
      <p:ext uri="{BB962C8B-B14F-4D97-AF65-F5344CB8AC3E}">
        <p14:creationId xmlns:p14="http://schemas.microsoft.com/office/powerpoint/2010/main" val="1117320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22</a:t>
            </a:fld>
            <a:endParaRPr lang="en-US"/>
          </a:p>
        </p:txBody>
      </p:sp>
    </p:spTree>
    <p:extLst>
      <p:ext uri="{BB962C8B-B14F-4D97-AF65-F5344CB8AC3E}">
        <p14:creationId xmlns:p14="http://schemas.microsoft.com/office/powerpoint/2010/main" val="4113388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24</a:t>
            </a:fld>
            <a:endParaRPr lang="en-US"/>
          </a:p>
        </p:txBody>
      </p:sp>
    </p:spTree>
    <p:extLst>
      <p:ext uri="{BB962C8B-B14F-4D97-AF65-F5344CB8AC3E}">
        <p14:creationId xmlns:p14="http://schemas.microsoft.com/office/powerpoint/2010/main" val="4084154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Phylogenetic trees capture past transmission dynamics</a:t>
            </a:r>
          </a:p>
          <a:p>
            <a:r>
              <a:rPr lang="en-US" dirty="0"/>
              <a:t>* Each lineages in a tree corresponds to a pathogen in a host</a:t>
            </a:r>
          </a:p>
        </p:txBody>
      </p:sp>
      <p:sp>
        <p:nvSpPr>
          <p:cNvPr id="4" name="Slide Number Placeholder 3"/>
          <p:cNvSpPr>
            <a:spLocks noGrp="1"/>
          </p:cNvSpPr>
          <p:nvPr>
            <p:ph type="sldNum" sz="quarter" idx="5"/>
          </p:nvPr>
        </p:nvSpPr>
        <p:spPr/>
        <p:txBody>
          <a:bodyPr/>
          <a:lstStyle/>
          <a:p>
            <a:fld id="{44151E07-10EA-3C4F-96D5-854F65AB33A2}" type="slidenum">
              <a:rPr lang="en-US" smtClean="0"/>
              <a:t>2</a:t>
            </a:fld>
            <a:endParaRPr lang="en-US"/>
          </a:p>
        </p:txBody>
      </p:sp>
    </p:spTree>
    <p:extLst>
      <p:ext uri="{BB962C8B-B14F-4D97-AF65-F5344CB8AC3E}">
        <p14:creationId xmlns:p14="http://schemas.microsoft.com/office/powerpoint/2010/main" val="3999528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Mapping into real time allows to infer when set of sequences last shared a common ancestor.</a:t>
            </a:r>
          </a:p>
          <a:p>
            <a:pPr marL="171450" indent="-171450">
              <a:buFont typeface="Arial" panose="020B0604020202020204" pitchFamily="34" charset="0"/>
              <a:buChar char="•"/>
            </a:pPr>
            <a:r>
              <a:rPr lang="en-US" dirty="0"/>
              <a:t>This is an example of SARS-CoV-2 sequences from Washington State where after an initial case, later sequences are inferred to have shared a common ancestor sometime around February first.</a:t>
            </a:r>
          </a:p>
        </p:txBody>
      </p:sp>
      <p:sp>
        <p:nvSpPr>
          <p:cNvPr id="4" name="Slide Number Placeholder 3"/>
          <p:cNvSpPr>
            <a:spLocks noGrp="1"/>
          </p:cNvSpPr>
          <p:nvPr>
            <p:ph type="sldNum" sz="quarter" idx="5"/>
          </p:nvPr>
        </p:nvSpPr>
        <p:spPr/>
        <p:txBody>
          <a:bodyPr/>
          <a:lstStyle/>
          <a:p>
            <a:fld id="{44151E07-10EA-3C4F-96D5-854F65AB33A2}" type="slidenum">
              <a:rPr lang="en-US" smtClean="0"/>
              <a:t>25</a:t>
            </a:fld>
            <a:endParaRPr lang="en-US"/>
          </a:p>
        </p:txBody>
      </p:sp>
    </p:spTree>
    <p:extLst>
      <p:ext uri="{BB962C8B-B14F-4D97-AF65-F5344CB8AC3E}">
        <p14:creationId xmlns:p14="http://schemas.microsoft.com/office/powerpoint/2010/main" val="2659725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26</a:t>
            </a:fld>
            <a:endParaRPr lang="en-US"/>
          </a:p>
        </p:txBody>
      </p:sp>
    </p:spTree>
    <p:extLst>
      <p:ext uri="{BB962C8B-B14F-4D97-AF65-F5344CB8AC3E}">
        <p14:creationId xmlns:p14="http://schemas.microsoft.com/office/powerpoint/2010/main" val="2028386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Rates of evolution do not only depend on the pathogen, but also on the host.</a:t>
            </a:r>
          </a:p>
          <a:p>
            <a:pPr marL="171450" indent="-171450">
              <a:buFont typeface="Arial" panose="020B0604020202020204" pitchFamily="34" charset="0"/>
              <a:buChar char="•"/>
            </a:pPr>
            <a:r>
              <a:rPr lang="en-US" dirty="0"/>
              <a:t>In this example, the evolutionary rate </a:t>
            </a:r>
            <a:r>
              <a:rPr lang="en-US" dirty="0" err="1"/>
              <a:t>fo</a:t>
            </a:r>
            <a:r>
              <a:rPr lang="en-US" dirty="0"/>
              <a:t> the PB2 segment of influenza viruses is estimated to evolve slower in humans and equines compared to birds and pigs/</a:t>
            </a:r>
          </a:p>
        </p:txBody>
      </p:sp>
      <p:sp>
        <p:nvSpPr>
          <p:cNvPr id="4" name="Slide Number Placeholder 3"/>
          <p:cNvSpPr>
            <a:spLocks noGrp="1"/>
          </p:cNvSpPr>
          <p:nvPr>
            <p:ph type="sldNum" sz="quarter" idx="5"/>
          </p:nvPr>
        </p:nvSpPr>
        <p:spPr/>
        <p:txBody>
          <a:bodyPr/>
          <a:lstStyle/>
          <a:p>
            <a:fld id="{44151E07-10EA-3C4F-96D5-854F65AB33A2}" type="slidenum">
              <a:rPr lang="en-US" smtClean="0"/>
              <a:t>27</a:t>
            </a:fld>
            <a:endParaRPr lang="en-US"/>
          </a:p>
        </p:txBody>
      </p:sp>
    </p:spTree>
    <p:extLst>
      <p:ext uri="{BB962C8B-B14F-4D97-AF65-F5344CB8AC3E}">
        <p14:creationId xmlns:p14="http://schemas.microsoft.com/office/powerpoint/2010/main" val="2688619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Uncorrelated clocks assume that the clock rate of each individual branch is a random draw from some distribution.</a:t>
            </a:r>
          </a:p>
          <a:p>
            <a:pPr marL="171450" indent="-171450">
              <a:buFont typeface="Arial" panose="020B0604020202020204" pitchFamily="34" charset="0"/>
              <a:buChar char="•"/>
            </a:pPr>
            <a:r>
              <a:rPr lang="en-US" dirty="0"/>
              <a:t>In BEAST2, this distribution is either an exponential distribution or a lognormal one. </a:t>
            </a:r>
          </a:p>
          <a:p>
            <a:pPr marL="171450" indent="-171450">
              <a:buFont typeface="Arial" panose="020B0604020202020204" pitchFamily="34" charset="0"/>
              <a:buChar char="•"/>
            </a:pPr>
            <a:r>
              <a:rPr lang="en-US" dirty="0"/>
              <a:t>For the lognormal case, the width of the distribution from which the clock rate of each branch is drawn is a parameter that is estimated.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28</a:t>
            </a:fld>
            <a:endParaRPr lang="en-US"/>
          </a:p>
        </p:txBody>
      </p:sp>
    </p:spTree>
    <p:extLst>
      <p:ext uri="{BB962C8B-B14F-4D97-AF65-F5344CB8AC3E}">
        <p14:creationId xmlns:p14="http://schemas.microsoft.com/office/powerpoint/2010/main" val="219315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Local clocks estimate when clock rates change.</a:t>
            </a:r>
          </a:p>
          <a:p>
            <a:pPr marL="171450" indent="-171450">
              <a:buFont typeface="Arial" panose="020B0604020202020204" pitchFamily="34" charset="0"/>
              <a:buChar char="•"/>
            </a:pPr>
            <a:r>
              <a:rPr lang="en-US" dirty="0"/>
              <a:t>Clock rates are always inherited from the parent lineage, unless there is a rate shift.</a:t>
            </a:r>
          </a:p>
          <a:p>
            <a:pPr marL="171450" indent="-171450">
              <a:buFont typeface="Arial" panose="020B0604020202020204" pitchFamily="34" charset="0"/>
              <a:buChar char="•"/>
            </a:pPr>
            <a:r>
              <a:rPr lang="en-US" dirty="0"/>
              <a:t>In practice, convergence can be an issue with local clock models.</a:t>
            </a:r>
          </a:p>
        </p:txBody>
      </p:sp>
      <p:sp>
        <p:nvSpPr>
          <p:cNvPr id="4" name="Slide Number Placeholder 3"/>
          <p:cNvSpPr>
            <a:spLocks noGrp="1"/>
          </p:cNvSpPr>
          <p:nvPr>
            <p:ph type="sldNum" sz="quarter" idx="5"/>
          </p:nvPr>
        </p:nvSpPr>
        <p:spPr/>
        <p:txBody>
          <a:bodyPr/>
          <a:lstStyle/>
          <a:p>
            <a:fld id="{44151E07-10EA-3C4F-96D5-854F65AB33A2}" type="slidenum">
              <a:rPr lang="en-US" smtClean="0"/>
              <a:t>29</a:t>
            </a:fld>
            <a:endParaRPr lang="en-US"/>
          </a:p>
        </p:txBody>
      </p:sp>
    </p:spTree>
    <p:extLst>
      <p:ext uri="{BB962C8B-B14F-4D97-AF65-F5344CB8AC3E}">
        <p14:creationId xmlns:p14="http://schemas.microsoft.com/office/powerpoint/2010/main" val="1624231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30</a:t>
            </a:fld>
            <a:endParaRPr lang="en-US"/>
          </a:p>
        </p:txBody>
      </p:sp>
    </p:spTree>
    <p:extLst>
      <p:ext uri="{BB962C8B-B14F-4D97-AF65-F5344CB8AC3E}">
        <p14:creationId xmlns:p14="http://schemas.microsoft.com/office/powerpoint/2010/main" val="1195062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31</a:t>
            </a:fld>
            <a:endParaRPr lang="en-US"/>
          </a:p>
        </p:txBody>
      </p:sp>
    </p:spTree>
    <p:extLst>
      <p:ext uri="{BB962C8B-B14F-4D97-AF65-F5344CB8AC3E}">
        <p14:creationId xmlns:p14="http://schemas.microsoft.com/office/powerpoint/2010/main" val="6049587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Tip date randomization can be used to see if there actually is time signal in the data.</a:t>
            </a:r>
          </a:p>
          <a:p>
            <a:pPr marL="171450" indent="-171450">
              <a:buFont typeface="Arial" panose="020B0604020202020204" pitchFamily="34" charset="0"/>
              <a:buChar char="•"/>
            </a:pPr>
            <a:r>
              <a:rPr lang="en-US" dirty="0"/>
              <a:t>The idea is that if we use random tip dates, what is the estimate for the clock rate. </a:t>
            </a:r>
          </a:p>
          <a:p>
            <a:pPr marL="171450" indent="-171450">
              <a:buFont typeface="Arial" panose="020B0604020202020204" pitchFamily="34" charset="0"/>
              <a:buChar char="•"/>
            </a:pPr>
            <a:r>
              <a:rPr lang="en-US" dirty="0"/>
              <a:t>If there is signal in the data, the clock rate estimates for the true tip dates should be substantially different (higher) from the estimates using random tip dates.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32</a:t>
            </a:fld>
            <a:endParaRPr lang="en-US"/>
          </a:p>
        </p:txBody>
      </p:sp>
    </p:spTree>
    <p:extLst>
      <p:ext uri="{BB962C8B-B14F-4D97-AF65-F5344CB8AC3E}">
        <p14:creationId xmlns:p14="http://schemas.microsoft.com/office/powerpoint/2010/main" val="426570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Bayesian phylogenetics, everything impacts everything else.</a:t>
            </a:r>
          </a:p>
          <a:p>
            <a:pPr marL="171450" indent="-171450">
              <a:buFont typeface="Arial" panose="020B0604020202020204" pitchFamily="34" charset="0"/>
              <a:buChar char="•"/>
            </a:pPr>
            <a:r>
              <a:rPr lang="en-US" dirty="0"/>
              <a:t>Tree priors, which we will cover tomorrow in more detail, can for example put more or less weight on some branch lengths.</a:t>
            </a:r>
          </a:p>
          <a:p>
            <a:pPr marL="171450" indent="-171450">
              <a:buFont typeface="Arial" panose="020B0604020202020204" pitchFamily="34" charset="0"/>
              <a:buChar char="•"/>
            </a:pPr>
            <a:r>
              <a:rPr lang="en-US" dirty="0"/>
              <a:t>This can in turn influence rate estimates</a:t>
            </a:r>
          </a:p>
        </p:txBody>
      </p:sp>
      <p:sp>
        <p:nvSpPr>
          <p:cNvPr id="4" name="Slide Number Placeholder 3"/>
          <p:cNvSpPr>
            <a:spLocks noGrp="1"/>
          </p:cNvSpPr>
          <p:nvPr>
            <p:ph type="sldNum" sz="quarter" idx="5"/>
          </p:nvPr>
        </p:nvSpPr>
        <p:spPr/>
        <p:txBody>
          <a:bodyPr/>
          <a:lstStyle/>
          <a:p>
            <a:fld id="{44151E07-10EA-3C4F-96D5-854F65AB33A2}" type="slidenum">
              <a:rPr lang="en-US" smtClean="0"/>
              <a:t>33</a:t>
            </a:fld>
            <a:endParaRPr lang="en-US"/>
          </a:p>
        </p:txBody>
      </p:sp>
    </p:spTree>
    <p:extLst>
      <p:ext uri="{BB962C8B-B14F-4D97-AF65-F5344CB8AC3E}">
        <p14:creationId xmlns:p14="http://schemas.microsoft.com/office/powerpoint/2010/main" val="2589511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During replication of pathogens, random errors occur, some of which increase fitness, some of which do nothing and most of which have a negative impact</a:t>
            </a:r>
          </a:p>
          <a:p>
            <a:r>
              <a:rPr lang="en-US" dirty="0"/>
              <a:t>* These random error happen at a rate that is given by the mutation rate</a:t>
            </a:r>
          </a:p>
          <a:p>
            <a:r>
              <a:rPr lang="en-US" dirty="0"/>
              <a:t>* Over time, random error accumulate</a:t>
            </a:r>
          </a:p>
        </p:txBody>
      </p:sp>
      <p:sp>
        <p:nvSpPr>
          <p:cNvPr id="4" name="Slide Number Placeholder 3"/>
          <p:cNvSpPr>
            <a:spLocks noGrp="1"/>
          </p:cNvSpPr>
          <p:nvPr>
            <p:ph type="sldNum" sz="quarter" idx="5"/>
          </p:nvPr>
        </p:nvSpPr>
        <p:spPr/>
        <p:txBody>
          <a:bodyPr/>
          <a:lstStyle/>
          <a:p>
            <a:fld id="{44151E07-10EA-3C4F-96D5-854F65AB33A2}" type="slidenum">
              <a:rPr lang="en-US" smtClean="0"/>
              <a:t>3</a:t>
            </a:fld>
            <a:endParaRPr lang="en-US"/>
          </a:p>
        </p:txBody>
      </p:sp>
    </p:spTree>
    <p:extLst>
      <p:ext uri="{BB962C8B-B14F-4D97-AF65-F5344CB8AC3E}">
        <p14:creationId xmlns:p14="http://schemas.microsoft.com/office/powerpoint/2010/main" val="2679939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then go and sequence pathogens isolated from different individuals, the sequence data will look differently depending on how far apart in the transmission history they are</a:t>
            </a:r>
          </a:p>
          <a:p>
            <a:pPr marL="171450" indent="-171450">
              <a:buFont typeface="Arial" panose="020B0604020202020204" pitchFamily="34" charset="0"/>
              <a:buChar char="•"/>
            </a:pPr>
            <a:r>
              <a:rPr lang="en-US" dirty="0"/>
              <a:t>The further apart in the transmission history, the more diverged the genetic sequence data will be.</a:t>
            </a:r>
          </a:p>
          <a:p>
            <a:pPr marL="171450" indent="-171450">
              <a:buFont typeface="Arial" panose="020B0604020202020204" pitchFamily="34" charset="0"/>
              <a:buChar char="•"/>
            </a:pPr>
            <a:r>
              <a:rPr lang="en-US" dirty="0"/>
              <a:t>Additional to the genomic sequences, we often know when a sample was isolated from a patient.</a:t>
            </a:r>
          </a:p>
        </p:txBody>
      </p:sp>
      <p:sp>
        <p:nvSpPr>
          <p:cNvPr id="4" name="Slide Number Placeholder 3"/>
          <p:cNvSpPr>
            <a:spLocks noGrp="1"/>
          </p:cNvSpPr>
          <p:nvPr>
            <p:ph type="sldNum" sz="quarter" idx="5"/>
          </p:nvPr>
        </p:nvSpPr>
        <p:spPr/>
        <p:txBody>
          <a:bodyPr/>
          <a:lstStyle/>
          <a:p>
            <a:fld id="{44151E07-10EA-3C4F-96D5-854F65AB33A2}" type="slidenum">
              <a:rPr lang="en-US" smtClean="0"/>
              <a:t>4</a:t>
            </a:fld>
            <a:endParaRPr lang="en-US"/>
          </a:p>
        </p:txBody>
      </p:sp>
    </p:spTree>
    <p:extLst>
      <p:ext uri="{BB962C8B-B14F-4D97-AF65-F5344CB8AC3E}">
        <p14:creationId xmlns:p14="http://schemas.microsoft.com/office/powerpoint/2010/main" val="1369620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genetic sequence data and sample isolation time constitute the data in our later models and are typically in the form of a multiple sequence alignment with sampling times.</a:t>
            </a:r>
          </a:p>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5</a:t>
            </a:fld>
            <a:endParaRPr lang="en-US"/>
          </a:p>
        </p:txBody>
      </p:sp>
    </p:spTree>
    <p:extLst>
      <p:ext uri="{BB962C8B-B14F-4D97-AF65-F5344CB8AC3E}">
        <p14:creationId xmlns:p14="http://schemas.microsoft.com/office/powerpoint/2010/main" val="1854519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then use mathematical models to get from a multiple sequence alignment and sampling times to an estimate of these sequences relate over time.</a:t>
            </a:r>
          </a:p>
          <a:p>
            <a:pPr marL="171450" indent="-171450">
              <a:buFont typeface="Arial" panose="020B0604020202020204" pitchFamily="34" charset="0"/>
              <a:buChar char="•"/>
            </a:pPr>
            <a:r>
              <a:rPr lang="en-US" dirty="0"/>
              <a:t>This relation over time is denoted by timed phylogenetic trees.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6</a:t>
            </a:fld>
            <a:endParaRPr lang="en-US"/>
          </a:p>
        </p:txBody>
      </p:sp>
    </p:spTree>
    <p:extLst>
      <p:ext uri="{BB962C8B-B14F-4D97-AF65-F5344CB8AC3E}">
        <p14:creationId xmlns:p14="http://schemas.microsoft.com/office/powerpoint/2010/main" val="663365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get from a multiple sequence alignment to a timed phylogenetic trees, we use evolutionary models that are often split into two parts.</a:t>
            </a:r>
          </a:p>
          <a:p>
            <a:pPr marL="171450" indent="-171450">
              <a:buFont typeface="Arial" panose="020B0604020202020204" pitchFamily="34" charset="0"/>
              <a:buChar char="•"/>
            </a:pPr>
            <a:r>
              <a:rPr lang="en-US" dirty="0"/>
              <a:t>The Site model tells us how we can get from a multiple sequence alignment (without using sampling times) to a divergence tree.</a:t>
            </a:r>
          </a:p>
          <a:p>
            <a:pPr marL="171450" indent="-171450">
              <a:buFont typeface="Arial" panose="020B0604020202020204" pitchFamily="34" charset="0"/>
              <a:buChar char="•"/>
            </a:pPr>
            <a:r>
              <a:rPr lang="en-US" dirty="0"/>
              <a:t>This divergence tree has a branch length genetic distance.</a:t>
            </a:r>
          </a:p>
          <a:p>
            <a:pPr marL="171450" indent="-171450">
              <a:buFont typeface="Arial" panose="020B0604020202020204" pitchFamily="34" charset="0"/>
              <a:buChar char="•"/>
            </a:pPr>
            <a:r>
              <a:rPr lang="en-US" dirty="0"/>
              <a:t>To get from a divergence tree to a tree where the branch lengths and node heights are in actual time, we use clock models.</a:t>
            </a:r>
          </a:p>
          <a:p>
            <a:pPr marL="171450" indent="-171450">
              <a:buFont typeface="Arial" panose="020B0604020202020204" pitchFamily="34" charset="0"/>
              <a:buChar char="•"/>
            </a:pPr>
            <a:r>
              <a:rPr lang="en-US" dirty="0"/>
              <a:t>Clock models are essentially mathematical functions to map genetic distance into time.</a:t>
            </a:r>
          </a:p>
        </p:txBody>
      </p:sp>
      <p:sp>
        <p:nvSpPr>
          <p:cNvPr id="4" name="Slide Number Placeholder 3"/>
          <p:cNvSpPr>
            <a:spLocks noGrp="1"/>
          </p:cNvSpPr>
          <p:nvPr>
            <p:ph type="sldNum" sz="quarter" idx="5"/>
          </p:nvPr>
        </p:nvSpPr>
        <p:spPr/>
        <p:txBody>
          <a:bodyPr/>
          <a:lstStyle/>
          <a:p>
            <a:fld id="{44151E07-10EA-3C4F-96D5-854F65AB33A2}" type="slidenum">
              <a:rPr lang="en-US" smtClean="0"/>
              <a:t>7</a:t>
            </a:fld>
            <a:endParaRPr lang="en-US"/>
          </a:p>
        </p:txBody>
      </p:sp>
    </p:spTree>
    <p:extLst>
      <p:ext uri="{BB962C8B-B14F-4D97-AF65-F5344CB8AC3E}">
        <p14:creationId xmlns:p14="http://schemas.microsoft.com/office/powerpoint/2010/main" val="1236511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9</a:t>
            </a:fld>
            <a:endParaRPr lang="en-US"/>
          </a:p>
        </p:txBody>
      </p:sp>
    </p:spTree>
    <p:extLst>
      <p:ext uri="{BB962C8B-B14F-4D97-AF65-F5344CB8AC3E}">
        <p14:creationId xmlns:p14="http://schemas.microsoft.com/office/powerpoint/2010/main" val="670112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Substitution models tell us how to model the relative speed/rate of changes between nucleotides.</a:t>
            </a:r>
          </a:p>
          <a:p>
            <a:pPr marL="171450" indent="-171450">
              <a:buFont typeface="Arial" panose="020B0604020202020204" pitchFamily="34" charset="0"/>
              <a:buChar char="•"/>
            </a:pPr>
            <a:r>
              <a:rPr lang="en-US" dirty="0"/>
              <a:t>The simplest model (the Jukes cantor) assumes that all transitions between nucleotides (e.g. A-&gt;T, A-G…) happen equally fast. Additionally, it assumes that all bases occur equally often. The JC model requires 0 parameters to be estimates</a:t>
            </a:r>
          </a:p>
          <a:p>
            <a:pPr marL="171450" indent="-171450">
              <a:buFont typeface="Arial" panose="020B0604020202020204" pitchFamily="34" charset="0"/>
              <a:buChar char="•"/>
            </a:pPr>
            <a:r>
              <a:rPr lang="en-US" dirty="0"/>
              <a:t>The HKY model allows for transitions and transversions to happen at different relative rates and for nucleotides to occur at different relative frequencies. Transitions are nucleotide changes between chemically closely related nucleotides and transversions those between chemically more distantly related nucleotides. The prior assumption is that transitions are more likely than transversion. This model has 4 parameters to be estimated.</a:t>
            </a:r>
          </a:p>
          <a:p>
            <a:pPr marL="171450" indent="-171450">
              <a:buFont typeface="Arial" panose="020B0604020202020204" pitchFamily="34" charset="0"/>
              <a:buChar char="•"/>
            </a:pPr>
            <a:r>
              <a:rPr lang="en-US" dirty="0"/>
              <a:t>The GTR model allows all rates and nucleotide frequencies to differ and is typically the most complex substitutions model that is regularly used.</a:t>
            </a:r>
          </a:p>
          <a:p>
            <a:pPr marL="171450" indent="-171450">
              <a:buFont typeface="Arial" panose="020B0604020202020204" pitchFamily="34" charset="0"/>
              <a:buChar char="•"/>
            </a:pPr>
            <a:r>
              <a:rPr lang="en-US" dirty="0"/>
              <a:t>There is a vast amount of other substitution models between all of these, only few which are actually named.</a:t>
            </a:r>
          </a:p>
          <a:p>
            <a:pPr marL="171450" indent="-171450">
              <a:buFont typeface="Arial" panose="020B0604020202020204" pitchFamily="34" charset="0"/>
              <a:buChar char="•"/>
            </a:pPr>
            <a:r>
              <a:rPr lang="en-US" dirty="0"/>
              <a:t>All the models assume that rates of nucleotide changes are equally likely in both direction (resp. are symmetric).</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10</a:t>
            </a:fld>
            <a:endParaRPr lang="en-US"/>
          </a:p>
        </p:txBody>
      </p:sp>
    </p:spTree>
    <p:extLst>
      <p:ext uri="{BB962C8B-B14F-4D97-AF65-F5344CB8AC3E}">
        <p14:creationId xmlns:p14="http://schemas.microsoft.com/office/powerpoint/2010/main" val="2514899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D2F4-ADB2-7940-8C48-81A6ADD54D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E05F6C-FF39-C349-8AE6-2F7B5A5C4C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A4EC15-BB47-5C42-9CD7-9DFD10AC4327}"/>
              </a:ext>
            </a:extLst>
          </p:cNvPr>
          <p:cNvSpPr>
            <a:spLocks noGrp="1"/>
          </p:cNvSpPr>
          <p:nvPr>
            <p:ph type="dt" sz="half" idx="10"/>
          </p:nvPr>
        </p:nvSpPr>
        <p:spPr/>
        <p:txBody>
          <a:bodyPr/>
          <a:lstStyle/>
          <a:p>
            <a:fld id="{65C2829D-0F3A-D541-ADF3-F6FC21265909}" type="datetimeFigureOut">
              <a:rPr lang="en-US" smtClean="0"/>
              <a:t>7/27/20</a:t>
            </a:fld>
            <a:endParaRPr lang="en-US"/>
          </a:p>
        </p:txBody>
      </p:sp>
      <p:sp>
        <p:nvSpPr>
          <p:cNvPr id="5" name="Footer Placeholder 4">
            <a:extLst>
              <a:ext uri="{FF2B5EF4-FFF2-40B4-BE49-F238E27FC236}">
                <a16:creationId xmlns:a16="http://schemas.microsoft.com/office/drawing/2014/main" id="{905E65C8-4BDA-E742-81D9-83E5DBB1B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EDEE6-6536-EA40-B5A5-C8DFA5968694}"/>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294915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3E0B1-AD4B-F84C-A2F4-4C2DC34D2D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11A34B-1697-3840-A0A3-5998BA926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536252-5372-4D47-B6DB-2E18BF4C457D}"/>
              </a:ext>
            </a:extLst>
          </p:cNvPr>
          <p:cNvSpPr>
            <a:spLocks noGrp="1"/>
          </p:cNvSpPr>
          <p:nvPr>
            <p:ph type="dt" sz="half" idx="10"/>
          </p:nvPr>
        </p:nvSpPr>
        <p:spPr/>
        <p:txBody>
          <a:bodyPr/>
          <a:lstStyle/>
          <a:p>
            <a:fld id="{65C2829D-0F3A-D541-ADF3-F6FC21265909}" type="datetimeFigureOut">
              <a:rPr lang="en-US" smtClean="0"/>
              <a:t>7/27/20</a:t>
            </a:fld>
            <a:endParaRPr lang="en-US"/>
          </a:p>
        </p:txBody>
      </p:sp>
      <p:sp>
        <p:nvSpPr>
          <p:cNvPr id="5" name="Footer Placeholder 4">
            <a:extLst>
              <a:ext uri="{FF2B5EF4-FFF2-40B4-BE49-F238E27FC236}">
                <a16:creationId xmlns:a16="http://schemas.microsoft.com/office/drawing/2014/main" id="{897A0345-FD4D-E341-A246-A317B1775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E8B5B1-6192-C840-84D5-C358DBA7230C}"/>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62510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1DFF0-CBB0-374A-BFDA-D91CC40171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6A8E6F-2CA3-A34A-8A3B-DADE8DE05D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1A11FE-7C49-3748-BE2F-3A92FDB3E291}"/>
              </a:ext>
            </a:extLst>
          </p:cNvPr>
          <p:cNvSpPr>
            <a:spLocks noGrp="1"/>
          </p:cNvSpPr>
          <p:nvPr>
            <p:ph type="dt" sz="half" idx="10"/>
          </p:nvPr>
        </p:nvSpPr>
        <p:spPr/>
        <p:txBody>
          <a:bodyPr/>
          <a:lstStyle/>
          <a:p>
            <a:fld id="{65C2829D-0F3A-D541-ADF3-F6FC21265909}" type="datetimeFigureOut">
              <a:rPr lang="en-US" smtClean="0"/>
              <a:t>7/27/20</a:t>
            </a:fld>
            <a:endParaRPr lang="en-US"/>
          </a:p>
        </p:txBody>
      </p:sp>
      <p:sp>
        <p:nvSpPr>
          <p:cNvPr id="5" name="Footer Placeholder 4">
            <a:extLst>
              <a:ext uri="{FF2B5EF4-FFF2-40B4-BE49-F238E27FC236}">
                <a16:creationId xmlns:a16="http://schemas.microsoft.com/office/drawing/2014/main" id="{9A350694-E2CB-5342-A618-A1B4CAC57B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4AC80A-6B5A-8244-9440-90DE705D3DDF}"/>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135735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B6ED5-09E4-E544-812D-1C903ED9D9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9370AE-24DB-3E4D-BA36-5AA7EA1A0B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45543-6A14-4044-92C1-18C111A18667}"/>
              </a:ext>
            </a:extLst>
          </p:cNvPr>
          <p:cNvSpPr>
            <a:spLocks noGrp="1"/>
          </p:cNvSpPr>
          <p:nvPr>
            <p:ph type="dt" sz="half" idx="10"/>
          </p:nvPr>
        </p:nvSpPr>
        <p:spPr/>
        <p:txBody>
          <a:bodyPr/>
          <a:lstStyle/>
          <a:p>
            <a:fld id="{65C2829D-0F3A-D541-ADF3-F6FC21265909}" type="datetimeFigureOut">
              <a:rPr lang="en-US" smtClean="0"/>
              <a:t>7/27/20</a:t>
            </a:fld>
            <a:endParaRPr lang="en-US"/>
          </a:p>
        </p:txBody>
      </p:sp>
      <p:sp>
        <p:nvSpPr>
          <p:cNvPr id="5" name="Footer Placeholder 4">
            <a:extLst>
              <a:ext uri="{FF2B5EF4-FFF2-40B4-BE49-F238E27FC236}">
                <a16:creationId xmlns:a16="http://schemas.microsoft.com/office/drawing/2014/main" id="{D05D764C-6994-C349-8D4E-B25F1B049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5CBFE8-6EE4-5645-AB98-63B0F6B781EE}"/>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733715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B7E64-B912-0948-AE11-CFD2FD134D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2EF730-37DE-C249-A8FB-AC6885CFD3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FCA701-F228-E846-8E42-633529C24AEE}"/>
              </a:ext>
            </a:extLst>
          </p:cNvPr>
          <p:cNvSpPr>
            <a:spLocks noGrp="1"/>
          </p:cNvSpPr>
          <p:nvPr>
            <p:ph type="dt" sz="half" idx="10"/>
          </p:nvPr>
        </p:nvSpPr>
        <p:spPr/>
        <p:txBody>
          <a:bodyPr/>
          <a:lstStyle/>
          <a:p>
            <a:fld id="{65C2829D-0F3A-D541-ADF3-F6FC21265909}" type="datetimeFigureOut">
              <a:rPr lang="en-US" smtClean="0"/>
              <a:t>7/27/20</a:t>
            </a:fld>
            <a:endParaRPr lang="en-US"/>
          </a:p>
        </p:txBody>
      </p:sp>
      <p:sp>
        <p:nvSpPr>
          <p:cNvPr id="5" name="Footer Placeholder 4">
            <a:extLst>
              <a:ext uri="{FF2B5EF4-FFF2-40B4-BE49-F238E27FC236}">
                <a16:creationId xmlns:a16="http://schemas.microsoft.com/office/drawing/2014/main" id="{34AB55C3-22AD-B046-B106-98FD57DC1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3B019-6F5B-2B4B-862C-D256372CD527}"/>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287308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06433-94F5-9B48-88B3-C6C3A42B7C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1225F4-CA7E-B347-A1D8-264D75AA99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C8E893-4C30-5149-ABB3-B192CD0E83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C6A5DB-9367-F646-882D-87AB01320C0D}"/>
              </a:ext>
            </a:extLst>
          </p:cNvPr>
          <p:cNvSpPr>
            <a:spLocks noGrp="1"/>
          </p:cNvSpPr>
          <p:nvPr>
            <p:ph type="dt" sz="half" idx="10"/>
          </p:nvPr>
        </p:nvSpPr>
        <p:spPr/>
        <p:txBody>
          <a:bodyPr/>
          <a:lstStyle/>
          <a:p>
            <a:fld id="{65C2829D-0F3A-D541-ADF3-F6FC21265909}" type="datetimeFigureOut">
              <a:rPr lang="en-US" smtClean="0"/>
              <a:t>7/27/20</a:t>
            </a:fld>
            <a:endParaRPr lang="en-US"/>
          </a:p>
        </p:txBody>
      </p:sp>
      <p:sp>
        <p:nvSpPr>
          <p:cNvPr id="6" name="Footer Placeholder 5">
            <a:extLst>
              <a:ext uri="{FF2B5EF4-FFF2-40B4-BE49-F238E27FC236}">
                <a16:creationId xmlns:a16="http://schemas.microsoft.com/office/drawing/2014/main" id="{AD50D731-6B73-D544-A3EB-1E8F9698F3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065A68-6F3A-F445-905B-E4F5423D8D32}"/>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135260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1120-CD2C-E246-A884-F7F05A661B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F34421-6F07-F74E-9114-4DCEC80E05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917290-A86C-4048-87CF-70535C6DAA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4B3251-0177-DC48-823B-42177F076B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4EB699-8EAF-8B4F-A792-75B6402F19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C54AAC-2E80-D04B-B8C9-FF8E67434959}"/>
              </a:ext>
            </a:extLst>
          </p:cNvPr>
          <p:cNvSpPr>
            <a:spLocks noGrp="1"/>
          </p:cNvSpPr>
          <p:nvPr>
            <p:ph type="dt" sz="half" idx="10"/>
          </p:nvPr>
        </p:nvSpPr>
        <p:spPr/>
        <p:txBody>
          <a:bodyPr/>
          <a:lstStyle/>
          <a:p>
            <a:fld id="{65C2829D-0F3A-D541-ADF3-F6FC21265909}" type="datetimeFigureOut">
              <a:rPr lang="en-US" smtClean="0"/>
              <a:t>7/27/20</a:t>
            </a:fld>
            <a:endParaRPr lang="en-US"/>
          </a:p>
        </p:txBody>
      </p:sp>
      <p:sp>
        <p:nvSpPr>
          <p:cNvPr id="8" name="Footer Placeholder 7">
            <a:extLst>
              <a:ext uri="{FF2B5EF4-FFF2-40B4-BE49-F238E27FC236}">
                <a16:creationId xmlns:a16="http://schemas.microsoft.com/office/drawing/2014/main" id="{1AE17620-922D-6D46-86B0-E4FAC77270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17BB9D-37C8-0642-A6DC-DCA6704F636F}"/>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640636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8D8E9-074C-8248-B84B-D362D55407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8570A3-9929-7740-9026-900BC9BD44EE}"/>
              </a:ext>
            </a:extLst>
          </p:cNvPr>
          <p:cNvSpPr>
            <a:spLocks noGrp="1"/>
          </p:cNvSpPr>
          <p:nvPr>
            <p:ph type="dt" sz="half" idx="10"/>
          </p:nvPr>
        </p:nvSpPr>
        <p:spPr/>
        <p:txBody>
          <a:bodyPr/>
          <a:lstStyle/>
          <a:p>
            <a:fld id="{65C2829D-0F3A-D541-ADF3-F6FC21265909}" type="datetimeFigureOut">
              <a:rPr lang="en-US" smtClean="0"/>
              <a:t>7/27/20</a:t>
            </a:fld>
            <a:endParaRPr lang="en-US"/>
          </a:p>
        </p:txBody>
      </p:sp>
      <p:sp>
        <p:nvSpPr>
          <p:cNvPr id="4" name="Footer Placeholder 3">
            <a:extLst>
              <a:ext uri="{FF2B5EF4-FFF2-40B4-BE49-F238E27FC236}">
                <a16:creationId xmlns:a16="http://schemas.microsoft.com/office/drawing/2014/main" id="{3CC9A7DD-FA65-5946-89EB-54E2872211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845527-E14F-C941-835D-60E352DA6E19}"/>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98878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F4A265-EB16-434A-99DD-4D8F355FE4E4}"/>
              </a:ext>
            </a:extLst>
          </p:cNvPr>
          <p:cNvSpPr>
            <a:spLocks noGrp="1"/>
          </p:cNvSpPr>
          <p:nvPr>
            <p:ph type="dt" sz="half" idx="10"/>
          </p:nvPr>
        </p:nvSpPr>
        <p:spPr/>
        <p:txBody>
          <a:bodyPr/>
          <a:lstStyle/>
          <a:p>
            <a:fld id="{65C2829D-0F3A-D541-ADF3-F6FC21265909}" type="datetimeFigureOut">
              <a:rPr lang="en-US" smtClean="0"/>
              <a:t>7/27/20</a:t>
            </a:fld>
            <a:endParaRPr lang="en-US"/>
          </a:p>
        </p:txBody>
      </p:sp>
      <p:sp>
        <p:nvSpPr>
          <p:cNvPr id="3" name="Footer Placeholder 2">
            <a:extLst>
              <a:ext uri="{FF2B5EF4-FFF2-40B4-BE49-F238E27FC236}">
                <a16:creationId xmlns:a16="http://schemas.microsoft.com/office/drawing/2014/main" id="{86652724-4B77-FD41-8D49-48045EBF91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057259-670B-E849-A698-E41ACD005B33}"/>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013252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632EA-7B22-2C4B-B464-4BCF3800E0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174914-900E-CB4B-8BD5-13C7D445E6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F3BCAA-34AD-624F-8098-DD0BB005E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908D6C-118E-9044-AD57-E6585ACF9BEB}"/>
              </a:ext>
            </a:extLst>
          </p:cNvPr>
          <p:cNvSpPr>
            <a:spLocks noGrp="1"/>
          </p:cNvSpPr>
          <p:nvPr>
            <p:ph type="dt" sz="half" idx="10"/>
          </p:nvPr>
        </p:nvSpPr>
        <p:spPr/>
        <p:txBody>
          <a:bodyPr/>
          <a:lstStyle/>
          <a:p>
            <a:fld id="{65C2829D-0F3A-D541-ADF3-F6FC21265909}" type="datetimeFigureOut">
              <a:rPr lang="en-US" smtClean="0"/>
              <a:t>7/27/20</a:t>
            </a:fld>
            <a:endParaRPr lang="en-US"/>
          </a:p>
        </p:txBody>
      </p:sp>
      <p:sp>
        <p:nvSpPr>
          <p:cNvPr id="6" name="Footer Placeholder 5">
            <a:extLst>
              <a:ext uri="{FF2B5EF4-FFF2-40B4-BE49-F238E27FC236}">
                <a16:creationId xmlns:a16="http://schemas.microsoft.com/office/drawing/2014/main" id="{5C385E30-031A-944B-A8B2-6BDCFBA837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11816-2419-CC4B-B107-9061A0E9F30E}"/>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806477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1288-04A8-D142-9E71-295C8CCD41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3310B1-DAE9-B549-B2E9-C8A51FDD96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B13D2D-0B3D-6548-9E1E-4FB5C0FF6E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46B371-E971-CE46-8BBF-C159693A5B84}"/>
              </a:ext>
            </a:extLst>
          </p:cNvPr>
          <p:cNvSpPr>
            <a:spLocks noGrp="1"/>
          </p:cNvSpPr>
          <p:nvPr>
            <p:ph type="dt" sz="half" idx="10"/>
          </p:nvPr>
        </p:nvSpPr>
        <p:spPr/>
        <p:txBody>
          <a:bodyPr/>
          <a:lstStyle/>
          <a:p>
            <a:fld id="{65C2829D-0F3A-D541-ADF3-F6FC21265909}" type="datetimeFigureOut">
              <a:rPr lang="en-US" smtClean="0"/>
              <a:t>7/27/20</a:t>
            </a:fld>
            <a:endParaRPr lang="en-US"/>
          </a:p>
        </p:txBody>
      </p:sp>
      <p:sp>
        <p:nvSpPr>
          <p:cNvPr id="6" name="Footer Placeholder 5">
            <a:extLst>
              <a:ext uri="{FF2B5EF4-FFF2-40B4-BE49-F238E27FC236}">
                <a16:creationId xmlns:a16="http://schemas.microsoft.com/office/drawing/2014/main" id="{810C0F3D-1305-5E40-8C2D-B3E98BA8F8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4CB493-8028-1941-B59F-368853D5441A}"/>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7354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99CDE5-21F9-D241-B32C-AA4467593E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03A8D6-1075-E841-AC38-48A8CA62C0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2584DE8-BBC8-974D-8DEB-21414866E4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C2829D-0F3A-D541-ADF3-F6FC21265909}" type="datetimeFigureOut">
              <a:rPr lang="en-US" smtClean="0"/>
              <a:t>7/27/20</a:t>
            </a:fld>
            <a:endParaRPr lang="en-US"/>
          </a:p>
        </p:txBody>
      </p:sp>
      <p:sp>
        <p:nvSpPr>
          <p:cNvPr id="5" name="Footer Placeholder 4">
            <a:extLst>
              <a:ext uri="{FF2B5EF4-FFF2-40B4-BE49-F238E27FC236}">
                <a16:creationId xmlns:a16="http://schemas.microsoft.com/office/drawing/2014/main" id="{440F2A78-D2EA-D548-8010-5B628A7A71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7B4509-F067-354E-9184-893C849210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488A73-82FD-3248-98C3-2D3963F6AF79}" type="slidenum">
              <a:rPr lang="en-US" smtClean="0"/>
              <a:t>‹#›</a:t>
            </a:fld>
            <a:endParaRPr lang="en-US"/>
          </a:p>
        </p:txBody>
      </p:sp>
    </p:spTree>
    <p:extLst>
      <p:ext uri="{BB962C8B-B14F-4D97-AF65-F5344CB8AC3E}">
        <p14:creationId xmlns:p14="http://schemas.microsoft.com/office/powerpoint/2010/main" val="2265924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genomenon.com/codon-char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nature.com/articles/s41467-019-08822-w" TargetMode="External"/><Relationship Id="rId2" Type="http://schemas.openxmlformats.org/officeDocument/2006/relationships/hyperlink" Target="https://doi.org/10.1093/molbev/msj021" TargetMode="External"/><Relationship Id="rId1" Type="http://schemas.openxmlformats.org/officeDocument/2006/relationships/slideLayout" Target="../slideLayouts/slideLayout2.xml"/><Relationship Id="rId6" Type="http://schemas.openxmlformats.org/officeDocument/2006/relationships/hyperlink" Target="https://www.nature.com/articles/nature19790" TargetMode="External"/><Relationship Id="rId5" Type="http://schemas.openxmlformats.org/officeDocument/2006/relationships/hyperlink" Target="https://academic.oup.com/mbe/article/32/7/1895/1016979" TargetMode="External"/><Relationship Id="rId4" Type="http://schemas.openxmlformats.org/officeDocument/2006/relationships/hyperlink" Target="https://academic.oup.com/mbe/article/32/11/2986/98126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345D6-2ABF-5F4A-86BA-016E11D4A46F}"/>
              </a:ext>
            </a:extLst>
          </p:cNvPr>
          <p:cNvSpPr>
            <a:spLocks noGrp="1"/>
          </p:cNvSpPr>
          <p:nvPr>
            <p:ph type="ctrTitle"/>
          </p:nvPr>
        </p:nvSpPr>
        <p:spPr/>
        <p:txBody>
          <a:bodyPr>
            <a:normAutofit/>
          </a:bodyPr>
          <a:lstStyle/>
          <a:p>
            <a:r>
              <a:rPr lang="en-US" dirty="0"/>
              <a:t>Tracking the evolution of pathogens over time</a:t>
            </a:r>
          </a:p>
        </p:txBody>
      </p:sp>
      <p:sp>
        <p:nvSpPr>
          <p:cNvPr id="3" name="Subtitle 2">
            <a:extLst>
              <a:ext uri="{FF2B5EF4-FFF2-40B4-BE49-F238E27FC236}">
                <a16:creationId xmlns:a16="http://schemas.microsoft.com/office/drawing/2014/main" id="{E36B451F-7E1A-604E-8569-A65F7995F7BD}"/>
              </a:ext>
            </a:extLst>
          </p:cNvPr>
          <p:cNvSpPr>
            <a:spLocks noGrp="1"/>
          </p:cNvSpPr>
          <p:nvPr>
            <p:ph type="subTitle" idx="1"/>
          </p:nvPr>
        </p:nvSpPr>
        <p:spPr/>
        <p:txBody>
          <a:bodyPr/>
          <a:lstStyle/>
          <a:p>
            <a:r>
              <a:rPr lang="en-US" dirty="0"/>
              <a:t>Site and clock models in phylogenetics</a:t>
            </a:r>
          </a:p>
        </p:txBody>
      </p:sp>
    </p:spTree>
    <p:extLst>
      <p:ext uri="{BB962C8B-B14F-4D97-AF65-F5344CB8AC3E}">
        <p14:creationId xmlns:p14="http://schemas.microsoft.com/office/powerpoint/2010/main" val="3065312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fontScale="90000"/>
          </a:bodyPr>
          <a:lstStyle/>
          <a:p>
            <a:r>
              <a:rPr lang="en-US" dirty="0"/>
              <a:t>Substitution models allow to account for differences in nucleotide substitution rates.</a:t>
            </a:r>
          </a:p>
        </p:txBody>
      </p:sp>
      <p:grpSp>
        <p:nvGrpSpPr>
          <p:cNvPr id="17" name="Group 28">
            <a:extLst>
              <a:ext uri="{FF2B5EF4-FFF2-40B4-BE49-F238E27FC236}">
                <a16:creationId xmlns:a16="http://schemas.microsoft.com/office/drawing/2014/main" id="{BB2F1F43-9451-524D-AAFF-D0583715E800}"/>
              </a:ext>
            </a:extLst>
          </p:cNvPr>
          <p:cNvGrpSpPr>
            <a:grpSpLocks/>
          </p:cNvGrpSpPr>
          <p:nvPr/>
        </p:nvGrpSpPr>
        <p:grpSpPr bwMode="auto">
          <a:xfrm>
            <a:off x="3271931" y="1877997"/>
            <a:ext cx="1954213" cy="2297113"/>
            <a:chOff x="1157288" y="2378075"/>
            <a:chExt cx="1804893" cy="2297365"/>
          </a:xfrm>
        </p:grpSpPr>
        <p:grpSp>
          <p:nvGrpSpPr>
            <p:cNvPr id="18" name="Group 21">
              <a:extLst>
                <a:ext uri="{FF2B5EF4-FFF2-40B4-BE49-F238E27FC236}">
                  <a16:creationId xmlns:a16="http://schemas.microsoft.com/office/drawing/2014/main" id="{047404EB-B8D3-8B45-8836-183A6CCA506D}"/>
                </a:ext>
              </a:extLst>
            </p:cNvPr>
            <p:cNvGrpSpPr>
              <a:grpSpLocks/>
            </p:cNvGrpSpPr>
            <p:nvPr/>
          </p:nvGrpSpPr>
          <p:grpSpPr bwMode="auto">
            <a:xfrm>
              <a:off x="1187450" y="2909886"/>
              <a:ext cx="1659295" cy="1765554"/>
              <a:chOff x="344432" y="3276312"/>
              <a:chExt cx="1658963" cy="1766132"/>
            </a:xfrm>
          </p:grpSpPr>
          <p:sp>
            <p:nvSpPr>
              <p:cNvPr id="20" name="TextBox 22">
                <a:extLst>
                  <a:ext uri="{FF2B5EF4-FFF2-40B4-BE49-F238E27FC236}">
                    <a16:creationId xmlns:a16="http://schemas.microsoft.com/office/drawing/2014/main" id="{6430B961-95B4-EE48-85A8-3134EF3A3117}"/>
                  </a:ext>
                </a:extLst>
              </p:cNvPr>
              <p:cNvSpPr txBox="1">
                <a:spLocks noChangeArrowheads="1"/>
              </p:cNvSpPr>
              <p:nvPr/>
            </p:nvSpPr>
            <p:spPr bwMode="auto">
              <a:xfrm>
                <a:off x="344432" y="3276312"/>
                <a:ext cx="410317"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A</a:t>
                </a:r>
              </a:p>
            </p:txBody>
          </p:sp>
          <p:sp>
            <p:nvSpPr>
              <p:cNvPr id="21" name="TextBox 23">
                <a:extLst>
                  <a:ext uri="{FF2B5EF4-FFF2-40B4-BE49-F238E27FC236}">
                    <a16:creationId xmlns:a16="http://schemas.microsoft.com/office/drawing/2014/main" id="{E3BE9692-181A-C240-BA5B-742EFE5C547D}"/>
                  </a:ext>
                </a:extLst>
              </p:cNvPr>
              <p:cNvSpPr txBox="1">
                <a:spLocks noChangeArrowheads="1"/>
              </p:cNvSpPr>
              <p:nvPr/>
            </p:nvSpPr>
            <p:spPr bwMode="auto">
              <a:xfrm>
                <a:off x="1552121" y="3277900"/>
                <a:ext cx="451274"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dirty="0">
                    <a:latin typeface="Helvetica Neue Light" panose="02000403000000020004" pitchFamily="2" charset="0"/>
                  </a:rPr>
                  <a:t>G</a:t>
                </a:r>
              </a:p>
            </p:txBody>
          </p:sp>
          <p:sp>
            <p:nvSpPr>
              <p:cNvPr id="22" name="TextBox 24">
                <a:extLst>
                  <a:ext uri="{FF2B5EF4-FFF2-40B4-BE49-F238E27FC236}">
                    <a16:creationId xmlns:a16="http://schemas.microsoft.com/office/drawing/2014/main" id="{E2D3A1C6-F3B0-0943-B2B0-7CB9C57D1745}"/>
                  </a:ext>
                </a:extLst>
              </p:cNvPr>
              <p:cNvSpPr txBox="1">
                <a:spLocks noChangeArrowheads="1"/>
              </p:cNvSpPr>
              <p:nvPr/>
            </p:nvSpPr>
            <p:spPr bwMode="auto">
              <a:xfrm>
                <a:off x="374257" y="4457412"/>
                <a:ext cx="437253"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C</a:t>
                </a:r>
              </a:p>
            </p:txBody>
          </p:sp>
          <p:sp>
            <p:nvSpPr>
              <p:cNvPr id="23" name="TextBox 25">
                <a:extLst>
                  <a:ext uri="{FF2B5EF4-FFF2-40B4-BE49-F238E27FC236}">
                    <a16:creationId xmlns:a16="http://schemas.microsoft.com/office/drawing/2014/main" id="{922545B3-882A-9D49-8D8A-C2CB3AF0D0B3}"/>
                  </a:ext>
                </a:extLst>
              </p:cNvPr>
              <p:cNvSpPr txBox="1">
                <a:spLocks noChangeArrowheads="1"/>
              </p:cNvSpPr>
              <p:nvPr/>
            </p:nvSpPr>
            <p:spPr bwMode="auto">
              <a:xfrm>
                <a:off x="1545937" y="4457413"/>
                <a:ext cx="395481"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T</a:t>
                </a:r>
              </a:p>
            </p:txBody>
          </p:sp>
          <p:cxnSp>
            <p:nvCxnSpPr>
              <p:cNvPr id="24" name="Straight Arrow Connector 23">
                <a:extLst>
                  <a:ext uri="{FF2B5EF4-FFF2-40B4-BE49-F238E27FC236}">
                    <a16:creationId xmlns:a16="http://schemas.microsoft.com/office/drawing/2014/main" id="{5F234006-58CF-0041-94D0-7327755BFFC1}"/>
                  </a:ext>
                </a:extLst>
              </p:cNvPr>
              <p:cNvCxnSpPr>
                <a:stCxn id="20" idx="3"/>
                <a:endCxn id="21" idx="1"/>
              </p:cNvCxnSpPr>
              <p:nvPr/>
            </p:nvCxnSpPr>
            <p:spPr>
              <a:xfrm>
                <a:off x="754749" y="3568828"/>
                <a:ext cx="797372"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DC701D8-FCB1-A644-9A2E-619F4FD2428A}"/>
                  </a:ext>
                </a:extLst>
              </p:cNvPr>
              <p:cNvCxnSpPr/>
              <p:nvPr/>
            </p:nvCxnSpPr>
            <p:spPr>
              <a:xfrm rot="16200000" flipH="1">
                <a:off x="1419542" y="4203877"/>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D7AD3EF-2B17-5142-B4EF-D08A08DCE87F}"/>
                  </a:ext>
                </a:extLst>
              </p:cNvPr>
              <p:cNvCxnSpPr/>
              <p:nvPr/>
            </p:nvCxnSpPr>
            <p:spPr>
              <a:xfrm rot="16200000" flipH="1">
                <a:off x="216033" y="4178466"/>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F406D5CD-2019-4945-A1BC-116F19C88566}"/>
                  </a:ext>
                </a:extLst>
              </p:cNvPr>
              <p:cNvCxnSpPr/>
              <p:nvPr/>
            </p:nvCxnSpPr>
            <p:spPr>
              <a:xfrm>
                <a:off x="790696" y="4788333"/>
                <a:ext cx="773999"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8038263-13A0-F84F-836C-E190BCD82A3A}"/>
                  </a:ext>
                </a:extLst>
              </p:cNvPr>
              <p:cNvCxnSpPr/>
              <p:nvPr/>
            </p:nvCxnSpPr>
            <p:spPr>
              <a:xfrm>
                <a:off x="764310" y="3835416"/>
                <a:ext cx="800385" cy="711511"/>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6D228349-D878-C54E-AE60-A0F37CB01B43}"/>
                  </a:ext>
                </a:extLst>
              </p:cNvPr>
              <p:cNvCxnSpPr/>
              <p:nvPr/>
            </p:nvCxnSpPr>
            <p:spPr>
              <a:xfrm rot="10800000" flipV="1">
                <a:off x="790696" y="3860827"/>
                <a:ext cx="773999" cy="660689"/>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sp>
          <p:nvSpPr>
            <p:cNvPr id="19" name="TextBox 60">
              <a:extLst>
                <a:ext uri="{FF2B5EF4-FFF2-40B4-BE49-F238E27FC236}">
                  <a16:creationId xmlns:a16="http://schemas.microsoft.com/office/drawing/2014/main" id="{DDA76E8E-848C-D047-841E-8E68EDBC5798}"/>
                </a:ext>
              </a:extLst>
            </p:cNvPr>
            <p:cNvSpPr txBox="1">
              <a:spLocks noChangeArrowheads="1"/>
            </p:cNvSpPr>
            <p:nvPr/>
          </p:nvSpPr>
          <p:spPr bwMode="auto">
            <a:xfrm>
              <a:off x="1157288" y="2378075"/>
              <a:ext cx="1804893" cy="52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Neue Light" panose="02000403000000020004" pitchFamily="2" charset="0"/>
                </a:rPr>
                <a:t>Rate Matrix</a:t>
              </a:r>
            </a:p>
          </p:txBody>
        </p:sp>
      </p:grpSp>
      <p:grpSp>
        <p:nvGrpSpPr>
          <p:cNvPr id="30" name="Group 29">
            <a:extLst>
              <a:ext uri="{FF2B5EF4-FFF2-40B4-BE49-F238E27FC236}">
                <a16:creationId xmlns:a16="http://schemas.microsoft.com/office/drawing/2014/main" id="{94448D51-9F3B-0C46-834B-157CBCFCC407}"/>
              </a:ext>
            </a:extLst>
          </p:cNvPr>
          <p:cNvGrpSpPr>
            <a:grpSpLocks/>
          </p:cNvGrpSpPr>
          <p:nvPr/>
        </p:nvGrpSpPr>
        <p:grpSpPr bwMode="auto">
          <a:xfrm>
            <a:off x="5575394" y="1877997"/>
            <a:ext cx="3121367" cy="1551003"/>
            <a:chOff x="3284538" y="2378074"/>
            <a:chExt cx="2882565" cy="1550559"/>
          </a:xfrm>
        </p:grpSpPr>
        <p:sp>
          <p:nvSpPr>
            <p:cNvPr id="31" name="TextBox 57">
              <a:extLst>
                <a:ext uri="{FF2B5EF4-FFF2-40B4-BE49-F238E27FC236}">
                  <a16:creationId xmlns:a16="http://schemas.microsoft.com/office/drawing/2014/main" id="{66A6901F-253D-9748-BD06-7ED9ADEAAAE0}"/>
                </a:ext>
              </a:extLst>
            </p:cNvPr>
            <p:cNvSpPr txBox="1">
              <a:spLocks noChangeArrowheads="1"/>
            </p:cNvSpPr>
            <p:nvPr/>
          </p:nvSpPr>
          <p:spPr bwMode="auto">
            <a:xfrm>
              <a:off x="3284538" y="3467100"/>
              <a:ext cx="2882565" cy="46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b="1" dirty="0">
                  <a:latin typeface="Helvetica Neue Light" panose="02000403000000020004" pitchFamily="2" charset="0"/>
                </a:rPr>
                <a:t>π</a:t>
              </a:r>
              <a:r>
                <a:rPr lang="en-US" altLang="en-US" sz="2400" b="1" baseline="-25000" dirty="0">
                  <a:latin typeface="Helvetica Neue Light" panose="02000403000000020004" pitchFamily="2" charset="0"/>
                </a:rPr>
                <a:t>A </a:t>
              </a:r>
              <a:r>
                <a:rPr lang="en-US" altLang="en-US" sz="2400" b="1" dirty="0">
                  <a:latin typeface="Helvetica Neue Light" panose="02000403000000020004" pitchFamily="2" charset="0"/>
                </a:rPr>
                <a:t>+ π</a:t>
              </a:r>
              <a:r>
                <a:rPr lang="en-US" altLang="en-US" sz="2400" b="1" baseline="-25000" dirty="0">
                  <a:latin typeface="Helvetica Neue Light" panose="02000403000000020004" pitchFamily="2" charset="0"/>
                </a:rPr>
                <a:t>C</a:t>
              </a:r>
              <a:r>
                <a:rPr lang="en-US" altLang="en-US" sz="2400" b="1" dirty="0">
                  <a:latin typeface="Helvetica Neue Light" panose="02000403000000020004" pitchFamily="2" charset="0"/>
                </a:rPr>
                <a:t> + π</a:t>
              </a:r>
              <a:r>
                <a:rPr lang="en-US" altLang="en-US" sz="2400" b="1" baseline="-25000" dirty="0">
                  <a:latin typeface="Helvetica Neue Light" panose="02000403000000020004" pitchFamily="2" charset="0"/>
                </a:rPr>
                <a:t>G</a:t>
              </a:r>
              <a:r>
                <a:rPr lang="en-US" altLang="en-US" sz="2400" b="1" dirty="0">
                  <a:latin typeface="Helvetica Neue Light" panose="02000403000000020004" pitchFamily="2" charset="0"/>
                </a:rPr>
                <a:t> + π</a:t>
              </a:r>
              <a:r>
                <a:rPr lang="en-US" altLang="en-US" sz="2400" b="1" baseline="-25000" dirty="0">
                  <a:latin typeface="Helvetica Neue Light" panose="02000403000000020004" pitchFamily="2" charset="0"/>
                </a:rPr>
                <a:t>T</a:t>
              </a:r>
              <a:r>
                <a:rPr lang="en-US" altLang="en-US" sz="2400" b="1" dirty="0">
                  <a:latin typeface="Helvetica Neue Light" panose="02000403000000020004" pitchFamily="2" charset="0"/>
                </a:rPr>
                <a:t> = 1 </a:t>
              </a:r>
            </a:p>
          </p:txBody>
        </p:sp>
        <p:sp>
          <p:nvSpPr>
            <p:cNvPr id="32" name="TextBox 61">
              <a:extLst>
                <a:ext uri="{FF2B5EF4-FFF2-40B4-BE49-F238E27FC236}">
                  <a16:creationId xmlns:a16="http://schemas.microsoft.com/office/drawing/2014/main" id="{727E1479-2188-BE4E-AB6F-21BEB960364B}"/>
                </a:ext>
              </a:extLst>
            </p:cNvPr>
            <p:cNvSpPr txBox="1">
              <a:spLocks noChangeArrowheads="1"/>
            </p:cNvSpPr>
            <p:nvPr/>
          </p:nvSpPr>
          <p:spPr bwMode="auto">
            <a:xfrm>
              <a:off x="3284538" y="2378074"/>
              <a:ext cx="2719253" cy="523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Neue Light" panose="02000403000000020004" pitchFamily="2" charset="0"/>
                </a:rPr>
                <a:t>Base Frequencies</a:t>
              </a:r>
            </a:p>
          </p:txBody>
        </p:sp>
      </p:grpSp>
      <p:sp>
        <p:nvSpPr>
          <p:cNvPr id="33" name="TextBox 31">
            <a:extLst>
              <a:ext uri="{FF2B5EF4-FFF2-40B4-BE49-F238E27FC236}">
                <a16:creationId xmlns:a16="http://schemas.microsoft.com/office/drawing/2014/main" id="{DE5C32A3-3C8C-4D4A-BE83-513A25193E85}"/>
              </a:ext>
            </a:extLst>
          </p:cNvPr>
          <p:cNvSpPr txBox="1">
            <a:spLocks noChangeArrowheads="1"/>
          </p:cNvSpPr>
          <p:nvPr/>
        </p:nvSpPr>
        <p:spPr bwMode="auto">
          <a:xfrm>
            <a:off x="4838793" y="3034444"/>
            <a:ext cx="264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f</a:t>
            </a:r>
          </a:p>
        </p:txBody>
      </p:sp>
      <p:sp>
        <p:nvSpPr>
          <p:cNvPr id="34" name="TextBox 32">
            <a:extLst>
              <a:ext uri="{FF2B5EF4-FFF2-40B4-BE49-F238E27FC236}">
                <a16:creationId xmlns:a16="http://schemas.microsoft.com/office/drawing/2014/main" id="{A43B1054-194D-DA42-9608-055B31875C7F}"/>
              </a:ext>
            </a:extLst>
          </p:cNvPr>
          <p:cNvSpPr txBox="1">
            <a:spLocks noChangeArrowheads="1"/>
          </p:cNvSpPr>
          <p:nvPr/>
        </p:nvSpPr>
        <p:spPr bwMode="auto">
          <a:xfrm>
            <a:off x="4051393" y="22724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FF0000"/>
                </a:solidFill>
                <a:latin typeface="Helvetica Neue Light" panose="02000403000000020004" pitchFamily="2" charset="0"/>
              </a:rPr>
              <a:t>b</a:t>
            </a:r>
          </a:p>
        </p:txBody>
      </p:sp>
      <p:sp>
        <p:nvSpPr>
          <p:cNvPr id="35" name="TextBox 33">
            <a:extLst>
              <a:ext uri="{FF2B5EF4-FFF2-40B4-BE49-F238E27FC236}">
                <a16:creationId xmlns:a16="http://schemas.microsoft.com/office/drawing/2014/main" id="{F2D785DE-D87D-844A-BBFD-B62FC4CCB93F}"/>
              </a:ext>
            </a:extLst>
          </p:cNvPr>
          <p:cNvSpPr txBox="1">
            <a:spLocks noChangeArrowheads="1"/>
          </p:cNvSpPr>
          <p:nvPr/>
        </p:nvSpPr>
        <p:spPr bwMode="auto">
          <a:xfrm>
            <a:off x="4310155" y="3110644"/>
            <a:ext cx="350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c</a:t>
            </a:r>
          </a:p>
        </p:txBody>
      </p:sp>
      <p:sp>
        <p:nvSpPr>
          <p:cNvPr id="36" name="TextBox 34">
            <a:extLst>
              <a:ext uri="{FF2B5EF4-FFF2-40B4-BE49-F238E27FC236}">
                <a16:creationId xmlns:a16="http://schemas.microsoft.com/office/drawing/2014/main" id="{766F9FC8-6531-0746-9F31-3B08E9ACF0D6}"/>
              </a:ext>
            </a:extLst>
          </p:cNvPr>
          <p:cNvSpPr txBox="1">
            <a:spLocks noChangeArrowheads="1"/>
          </p:cNvSpPr>
          <p:nvPr/>
        </p:nvSpPr>
        <p:spPr bwMode="auto">
          <a:xfrm>
            <a:off x="3765643" y="31106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d</a:t>
            </a:r>
          </a:p>
        </p:txBody>
      </p:sp>
      <p:sp>
        <p:nvSpPr>
          <p:cNvPr id="37" name="TextBox 35">
            <a:extLst>
              <a:ext uri="{FF2B5EF4-FFF2-40B4-BE49-F238E27FC236}">
                <a16:creationId xmlns:a16="http://schemas.microsoft.com/office/drawing/2014/main" id="{8EAF3AF6-E17B-0B49-8328-822BB2D59701}"/>
              </a:ext>
            </a:extLst>
          </p:cNvPr>
          <p:cNvSpPr txBox="1">
            <a:spLocks noChangeArrowheads="1"/>
          </p:cNvSpPr>
          <p:nvPr/>
        </p:nvSpPr>
        <p:spPr bwMode="auto">
          <a:xfrm>
            <a:off x="4051394" y="3818669"/>
            <a:ext cx="344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e</a:t>
            </a:r>
          </a:p>
        </p:txBody>
      </p:sp>
      <p:sp>
        <p:nvSpPr>
          <p:cNvPr id="38" name="TextBox 59">
            <a:extLst>
              <a:ext uri="{FF2B5EF4-FFF2-40B4-BE49-F238E27FC236}">
                <a16:creationId xmlns:a16="http://schemas.microsoft.com/office/drawing/2014/main" id="{FB6CD09C-9851-BA45-A071-3828688D72B2}"/>
              </a:ext>
            </a:extLst>
          </p:cNvPr>
          <p:cNvSpPr txBox="1">
            <a:spLocks noChangeArrowheads="1"/>
          </p:cNvSpPr>
          <p:nvPr/>
        </p:nvSpPr>
        <p:spPr bwMode="auto">
          <a:xfrm>
            <a:off x="2017806" y="4140933"/>
            <a:ext cx="2214563"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a:latin typeface="Helvetica Neue Light" panose="02000403000000020004" pitchFamily="2" charset="0"/>
              </a:rPr>
              <a:t>JC</a:t>
            </a:r>
          </a:p>
          <a:p>
            <a:pPr algn="ctr">
              <a:spcBef>
                <a:spcPct val="0"/>
              </a:spcBef>
              <a:buClrTx/>
              <a:buSzTx/>
              <a:buFontTx/>
              <a:buNone/>
            </a:pPr>
            <a:r>
              <a:rPr lang="en-US" altLang="en-US" sz="2400">
                <a:solidFill>
                  <a:srgbClr val="FF0000"/>
                </a:solidFill>
                <a:latin typeface="Helvetica Neue Light" panose="02000403000000020004" pitchFamily="2" charset="0"/>
              </a:rPr>
              <a:t>a=b=c=d=e=f</a:t>
            </a:r>
          </a:p>
          <a:p>
            <a:pPr algn="ctr">
              <a:spcBef>
                <a:spcPct val="0"/>
              </a:spcBef>
              <a:buClrTx/>
              <a:buSzTx/>
              <a:buFontTx/>
              <a:buNone/>
            </a:pPr>
            <a:r>
              <a:rPr lang="en-US" altLang="en-US" sz="2400">
                <a:latin typeface="Helvetica Neue Light" panose="02000403000000020004" pitchFamily="2" charset="0"/>
              </a:rPr>
              <a:t>π</a:t>
            </a:r>
            <a:r>
              <a:rPr lang="en-US" altLang="en-US" sz="2400" baseline="-25000">
                <a:latin typeface="Helvetica Neue Light" panose="02000403000000020004" pitchFamily="2" charset="0"/>
              </a:rPr>
              <a:t>A</a:t>
            </a:r>
            <a:r>
              <a:rPr lang="en-US" altLang="en-US" sz="2400">
                <a:latin typeface="Helvetica Neue Light" panose="02000403000000020004" pitchFamily="2" charset="0"/>
              </a:rPr>
              <a:t>=π</a:t>
            </a:r>
            <a:r>
              <a:rPr lang="en-US" altLang="en-US" sz="2400" baseline="-25000">
                <a:latin typeface="Helvetica Neue Light" panose="02000403000000020004" pitchFamily="2" charset="0"/>
              </a:rPr>
              <a:t>C</a:t>
            </a:r>
            <a:r>
              <a:rPr lang="en-US" altLang="en-US" sz="2400">
                <a:latin typeface="Helvetica Neue Light" panose="02000403000000020004" pitchFamily="2" charset="0"/>
              </a:rPr>
              <a:t>=π</a:t>
            </a:r>
            <a:r>
              <a:rPr lang="en-US" altLang="en-US" sz="2400" baseline="-25000">
                <a:latin typeface="Helvetica Neue Light" panose="02000403000000020004" pitchFamily="2" charset="0"/>
              </a:rPr>
              <a:t>G</a:t>
            </a:r>
            <a:r>
              <a:rPr lang="en-US" altLang="en-US" sz="2400">
                <a:latin typeface="Helvetica Neue Light" panose="02000403000000020004" pitchFamily="2" charset="0"/>
              </a:rPr>
              <a:t>=π</a:t>
            </a:r>
            <a:r>
              <a:rPr lang="en-US" altLang="en-US" sz="2400" baseline="-25000">
                <a:latin typeface="Helvetica Neue Light" panose="02000403000000020004" pitchFamily="2" charset="0"/>
              </a:rPr>
              <a:t>T</a:t>
            </a:r>
          </a:p>
          <a:p>
            <a:pPr algn="ctr">
              <a:spcBef>
                <a:spcPct val="0"/>
              </a:spcBef>
              <a:buClrTx/>
              <a:buSzTx/>
              <a:buFontTx/>
              <a:buNone/>
            </a:pPr>
            <a:r>
              <a:rPr lang="en-US" altLang="en-US" sz="2400">
                <a:latin typeface="Helvetica Neue Light" panose="02000403000000020004" pitchFamily="2" charset="0"/>
              </a:rPr>
              <a:t>No I or G </a:t>
            </a:r>
          </a:p>
          <a:p>
            <a:pPr algn="ctr">
              <a:spcBef>
                <a:spcPct val="0"/>
              </a:spcBef>
              <a:buClrTx/>
              <a:buSzTx/>
              <a:buFontTx/>
              <a:buNone/>
            </a:pPr>
            <a:r>
              <a:rPr lang="en-US" altLang="en-US" sz="2400">
                <a:latin typeface="Helvetica Neue Light" panose="02000403000000020004" pitchFamily="2" charset="0"/>
              </a:rPr>
              <a:t>0 free parameters</a:t>
            </a:r>
            <a:endParaRPr lang="en-US" altLang="en-US" sz="2400">
              <a:solidFill>
                <a:srgbClr val="FF0000"/>
              </a:solidFill>
              <a:latin typeface="Helvetica Neue Light" panose="02000403000000020004" pitchFamily="2" charset="0"/>
            </a:endParaRPr>
          </a:p>
        </p:txBody>
      </p:sp>
      <p:sp>
        <p:nvSpPr>
          <p:cNvPr id="39" name="TextBox 59">
            <a:extLst>
              <a:ext uri="{FF2B5EF4-FFF2-40B4-BE49-F238E27FC236}">
                <a16:creationId xmlns:a16="http://schemas.microsoft.com/office/drawing/2014/main" id="{37EFFEE6-0E87-CA4C-9A75-395528C9869D}"/>
              </a:ext>
            </a:extLst>
          </p:cNvPr>
          <p:cNvSpPr txBox="1">
            <a:spLocks noChangeArrowheads="1"/>
          </p:cNvSpPr>
          <p:nvPr/>
        </p:nvSpPr>
        <p:spPr bwMode="auto">
          <a:xfrm>
            <a:off x="7175593" y="4140933"/>
            <a:ext cx="2214562"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Neue Light" panose="02000403000000020004" pitchFamily="2" charset="0"/>
              </a:rPr>
              <a:t>GTR</a:t>
            </a:r>
          </a:p>
          <a:p>
            <a:pPr algn="ctr">
              <a:spcBef>
                <a:spcPct val="0"/>
              </a:spcBef>
              <a:buClrTx/>
              <a:buSzTx/>
              <a:buFontTx/>
              <a:buNone/>
            </a:pPr>
            <a:r>
              <a:rPr lang="en-US" altLang="en-US" sz="2400" dirty="0">
                <a:solidFill>
                  <a:srgbClr val="FF0000"/>
                </a:solidFill>
                <a:latin typeface="Helvetica Neue Light" panose="02000403000000020004" pitchFamily="2" charset="0"/>
              </a:rPr>
              <a:t>a, b, c, d, e, f</a:t>
            </a:r>
          </a:p>
          <a:p>
            <a:pPr algn="ctr">
              <a:spcBef>
                <a:spcPct val="0"/>
              </a:spcBef>
              <a:buClrTx/>
              <a:buSzTx/>
              <a:buFontTx/>
              <a:buNone/>
            </a:pPr>
            <a:r>
              <a:rPr lang="en-US" altLang="en-US" sz="2400" dirty="0">
                <a:latin typeface="Helvetica Neue Light" panose="02000403000000020004" pitchFamily="2" charset="0"/>
              </a:rPr>
              <a:t>π</a:t>
            </a:r>
            <a:r>
              <a:rPr lang="en-US" altLang="en-US" sz="2400" baseline="-25000" dirty="0">
                <a:latin typeface="Helvetica Neue Light" panose="02000403000000020004" pitchFamily="2" charset="0"/>
              </a:rPr>
              <a:t>A</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C</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G</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T</a:t>
            </a:r>
          </a:p>
          <a:p>
            <a:pPr algn="ctr">
              <a:spcBef>
                <a:spcPct val="0"/>
              </a:spcBef>
              <a:buClrTx/>
              <a:buSzTx/>
              <a:buFontTx/>
              <a:buNone/>
            </a:pPr>
            <a:r>
              <a:rPr lang="en-US" altLang="en-US" sz="2400" dirty="0">
                <a:latin typeface="Helvetica Neue Light" panose="02000403000000020004" pitchFamily="2" charset="0"/>
              </a:rPr>
              <a:t>No I or G </a:t>
            </a:r>
          </a:p>
          <a:p>
            <a:pPr algn="ctr">
              <a:spcBef>
                <a:spcPct val="0"/>
              </a:spcBef>
              <a:buClrTx/>
              <a:buSzTx/>
              <a:buFontTx/>
              <a:buNone/>
            </a:pPr>
            <a:r>
              <a:rPr lang="en-US" altLang="en-US" sz="2400" dirty="0">
                <a:latin typeface="Helvetica Neue Light" panose="02000403000000020004" pitchFamily="2" charset="0"/>
              </a:rPr>
              <a:t>8 free parameters</a:t>
            </a:r>
            <a:endParaRPr lang="en-US" altLang="en-US" sz="2400" dirty="0">
              <a:solidFill>
                <a:srgbClr val="FF0000"/>
              </a:solidFill>
              <a:latin typeface="Helvetica Neue Light" panose="02000403000000020004" pitchFamily="2" charset="0"/>
            </a:endParaRPr>
          </a:p>
        </p:txBody>
      </p:sp>
      <p:sp>
        <p:nvSpPr>
          <p:cNvPr id="40" name="TextBox 59">
            <a:extLst>
              <a:ext uri="{FF2B5EF4-FFF2-40B4-BE49-F238E27FC236}">
                <a16:creationId xmlns:a16="http://schemas.microsoft.com/office/drawing/2014/main" id="{91ED748E-3FA6-A146-99E1-934C8EBAE5AF}"/>
              </a:ext>
            </a:extLst>
          </p:cNvPr>
          <p:cNvSpPr txBox="1">
            <a:spLocks noChangeArrowheads="1"/>
          </p:cNvSpPr>
          <p:nvPr/>
        </p:nvSpPr>
        <p:spPr bwMode="auto">
          <a:xfrm>
            <a:off x="4468906" y="4140933"/>
            <a:ext cx="2214563"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Neue Light" panose="02000403000000020004" pitchFamily="2" charset="0"/>
              </a:rPr>
              <a:t>HKY</a:t>
            </a:r>
          </a:p>
          <a:p>
            <a:pPr algn="ctr">
              <a:spcBef>
                <a:spcPct val="0"/>
              </a:spcBef>
              <a:buClrTx/>
              <a:buSzTx/>
              <a:buFontTx/>
              <a:buNone/>
            </a:pPr>
            <a:r>
              <a:rPr lang="en-US" altLang="en-US" sz="2400" dirty="0">
                <a:solidFill>
                  <a:srgbClr val="FF0000"/>
                </a:solidFill>
                <a:latin typeface="Helvetica Neue Light" panose="02000403000000020004" pitchFamily="2" charset="0"/>
              </a:rPr>
              <a:t>a=c=d=f, b=e</a:t>
            </a:r>
          </a:p>
          <a:p>
            <a:pPr algn="ctr">
              <a:spcBef>
                <a:spcPct val="0"/>
              </a:spcBef>
              <a:buClrTx/>
              <a:buSzTx/>
              <a:buFontTx/>
              <a:buNone/>
            </a:pPr>
            <a:r>
              <a:rPr lang="en-US" altLang="en-US" sz="2400" dirty="0">
                <a:latin typeface="Helvetica Neue Light" panose="02000403000000020004" pitchFamily="2" charset="0"/>
              </a:rPr>
              <a:t>π</a:t>
            </a:r>
            <a:r>
              <a:rPr lang="en-US" altLang="en-US" sz="2400" baseline="-25000" dirty="0">
                <a:latin typeface="Helvetica Neue Light" panose="02000403000000020004" pitchFamily="2" charset="0"/>
              </a:rPr>
              <a:t>A</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C</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G</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T</a:t>
            </a:r>
          </a:p>
          <a:p>
            <a:pPr algn="ctr">
              <a:spcBef>
                <a:spcPct val="0"/>
              </a:spcBef>
              <a:buClrTx/>
              <a:buSzTx/>
              <a:buFontTx/>
              <a:buNone/>
            </a:pPr>
            <a:r>
              <a:rPr lang="en-US" altLang="en-US" sz="2400" dirty="0">
                <a:latin typeface="Helvetica Neue Light" panose="02000403000000020004" pitchFamily="2" charset="0"/>
              </a:rPr>
              <a:t>No I or G </a:t>
            </a:r>
          </a:p>
          <a:p>
            <a:pPr algn="ctr">
              <a:spcBef>
                <a:spcPct val="0"/>
              </a:spcBef>
              <a:buClrTx/>
              <a:buSzTx/>
              <a:buFontTx/>
              <a:buNone/>
            </a:pPr>
            <a:r>
              <a:rPr lang="en-US" altLang="en-US" sz="2400" dirty="0">
                <a:latin typeface="Helvetica Neue Light" panose="02000403000000020004" pitchFamily="2" charset="0"/>
              </a:rPr>
              <a:t>4 free parameters</a:t>
            </a:r>
            <a:endParaRPr lang="en-US" altLang="en-US" sz="2400" dirty="0">
              <a:solidFill>
                <a:srgbClr val="FF0000"/>
              </a:solidFill>
              <a:latin typeface="Helvetica Neue Light" panose="02000403000000020004" pitchFamily="2" charset="0"/>
            </a:endParaRP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Tree>
    <p:extLst>
      <p:ext uri="{BB962C8B-B14F-4D97-AF65-F5344CB8AC3E}">
        <p14:creationId xmlns:p14="http://schemas.microsoft.com/office/powerpoint/2010/main" val="287855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Some site in the alignment might be more flexible and therefore evolve less quickly.</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
        <p:nvSpPr>
          <p:cNvPr id="42" name="TextBox 42">
            <a:extLst>
              <a:ext uri="{FF2B5EF4-FFF2-40B4-BE49-F238E27FC236}">
                <a16:creationId xmlns:a16="http://schemas.microsoft.com/office/drawing/2014/main" id="{AB6004B9-AADA-E24E-B66F-5AE545D8B602}"/>
              </a:ext>
            </a:extLst>
          </p:cNvPr>
          <p:cNvSpPr txBox="1">
            <a:spLocks noChangeArrowheads="1"/>
          </p:cNvSpPr>
          <p:nvPr/>
        </p:nvSpPr>
        <p:spPr bwMode="auto">
          <a:xfrm>
            <a:off x="1976719" y="51540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FFCC66"/>
                </a:solidFill>
                <a:latin typeface="Courier" pitchFamily="2" charset="0"/>
              </a:rPr>
              <a:t>GG</a:t>
            </a:r>
            <a:r>
              <a:rPr lang="en-US" altLang="en-US" sz="3600">
                <a:solidFill>
                  <a:srgbClr val="4BC01E"/>
                </a:solidFill>
                <a:latin typeface="Courier" pitchFamily="2" charset="0"/>
              </a:rPr>
              <a:t>T</a:t>
            </a:r>
          </a:p>
        </p:txBody>
      </p:sp>
      <p:sp>
        <p:nvSpPr>
          <p:cNvPr id="43" name="TextBox 51">
            <a:extLst>
              <a:ext uri="{FF2B5EF4-FFF2-40B4-BE49-F238E27FC236}">
                <a16:creationId xmlns:a16="http://schemas.microsoft.com/office/drawing/2014/main" id="{59B4636B-E7CD-274C-AC04-4F52087C6353}"/>
              </a:ext>
            </a:extLst>
          </p:cNvPr>
          <p:cNvSpPr txBox="1">
            <a:spLocks noChangeArrowheads="1"/>
          </p:cNvSpPr>
          <p:nvPr/>
        </p:nvSpPr>
        <p:spPr bwMode="auto">
          <a:xfrm>
            <a:off x="1976719" y="34776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0000FF"/>
                </a:solidFill>
                <a:latin typeface="Courier" pitchFamily="2" charset="0"/>
              </a:rPr>
              <a:t>C</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4BC01E"/>
                </a:solidFill>
                <a:latin typeface="Courier" pitchFamily="2" charset="0"/>
              </a:rPr>
              <a:t>T</a:t>
            </a:r>
          </a:p>
        </p:txBody>
      </p:sp>
      <p:sp>
        <p:nvSpPr>
          <p:cNvPr id="44" name="TextBox 55">
            <a:extLst>
              <a:ext uri="{FF2B5EF4-FFF2-40B4-BE49-F238E27FC236}">
                <a16:creationId xmlns:a16="http://schemas.microsoft.com/office/drawing/2014/main" id="{8F3A0E7E-6C62-9348-AA3F-449E75D03AE8}"/>
              </a:ext>
            </a:extLst>
          </p:cNvPr>
          <p:cNvSpPr txBox="1">
            <a:spLocks noChangeArrowheads="1"/>
          </p:cNvSpPr>
          <p:nvPr/>
        </p:nvSpPr>
        <p:spPr bwMode="auto">
          <a:xfrm>
            <a:off x="1976719" y="26394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0000FF"/>
                </a:solidFill>
                <a:latin typeface="Courier" pitchFamily="2" charset="0"/>
              </a:rPr>
              <a:t>C</a:t>
            </a:r>
            <a:r>
              <a:rPr lang="en-US" altLang="en-US" sz="3600">
                <a:solidFill>
                  <a:srgbClr val="4BC01E"/>
                </a:solidFill>
                <a:latin typeface="Courier" pitchFamily="2" charset="0"/>
              </a:rPr>
              <a:t>T</a:t>
            </a:r>
            <a:r>
              <a:rPr lang="en-US" altLang="en-US" sz="3600">
                <a:solidFill>
                  <a:srgbClr val="FF0000"/>
                </a:solidFill>
                <a:latin typeface="Courier" pitchFamily="2" charset="0"/>
              </a:rPr>
              <a:t>AA</a:t>
            </a:r>
            <a:r>
              <a:rPr lang="en-US" altLang="en-US" sz="3600">
                <a:solidFill>
                  <a:srgbClr val="000000"/>
                </a:solidFill>
                <a:latin typeface="Courier" pitchFamily="2" charset="0"/>
              </a:rPr>
              <a: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4BC01E"/>
                </a:solidFill>
                <a:latin typeface="Courier" pitchFamily="2" charset="0"/>
              </a:rPr>
              <a:t>T</a:t>
            </a:r>
          </a:p>
        </p:txBody>
      </p:sp>
      <p:sp>
        <p:nvSpPr>
          <p:cNvPr id="45" name="TextBox 57">
            <a:extLst>
              <a:ext uri="{FF2B5EF4-FFF2-40B4-BE49-F238E27FC236}">
                <a16:creationId xmlns:a16="http://schemas.microsoft.com/office/drawing/2014/main" id="{0CDB81D8-D768-764C-ACF5-12058C8A7D8D}"/>
              </a:ext>
            </a:extLst>
          </p:cNvPr>
          <p:cNvSpPr txBox="1">
            <a:spLocks noChangeArrowheads="1"/>
          </p:cNvSpPr>
          <p:nvPr/>
        </p:nvSpPr>
        <p:spPr bwMode="auto">
          <a:xfrm>
            <a:off x="1976719" y="18012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dirty="0">
                <a:solidFill>
                  <a:srgbClr val="0000FF"/>
                </a:solidFill>
                <a:latin typeface="Courier" pitchFamily="2" charset="0"/>
              </a:rPr>
              <a:t>C</a:t>
            </a:r>
            <a:r>
              <a:rPr lang="en-US" altLang="en-US" sz="3600" dirty="0">
                <a:solidFill>
                  <a:srgbClr val="4BC01E"/>
                </a:solidFill>
                <a:latin typeface="Courier" pitchFamily="2" charset="0"/>
              </a:rPr>
              <a:t>T</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000000"/>
                </a:solidFill>
                <a:latin typeface="Courier" pitchFamily="2" charset="0"/>
              </a:rPr>
              <a:t>--</a:t>
            </a:r>
            <a:r>
              <a:rPr lang="en-US" altLang="en-US" sz="3600" dirty="0">
                <a:solidFill>
                  <a:srgbClr val="FFCC66"/>
                </a:solidFill>
                <a:latin typeface="Courier" pitchFamily="2" charset="0"/>
              </a:rPr>
              <a:t>GG</a:t>
            </a:r>
            <a:r>
              <a:rPr lang="en-US" altLang="en-US" sz="3600" dirty="0">
                <a:solidFill>
                  <a:srgbClr val="0000FF"/>
                </a:solidFill>
                <a:latin typeface="Courier" pitchFamily="2" charset="0"/>
              </a:rPr>
              <a:t>C</a:t>
            </a:r>
            <a:r>
              <a:rPr lang="en-US" altLang="en-US" sz="3600" dirty="0">
                <a:solidFill>
                  <a:srgbClr val="FF0000"/>
                </a:solidFill>
                <a:latin typeface="Courier" pitchFamily="2" charset="0"/>
              </a:rPr>
              <a:t>A</a:t>
            </a:r>
            <a:r>
              <a:rPr lang="en-US" altLang="en-US" sz="3600" dirty="0">
                <a:solidFill>
                  <a:srgbClr val="0000FF"/>
                </a:solidFill>
                <a:latin typeface="Courier" pitchFamily="2" charset="0"/>
              </a:rPr>
              <a:t>CCC</a:t>
            </a:r>
            <a:r>
              <a:rPr lang="en-US" altLang="en-US" sz="3600" dirty="0">
                <a:solidFill>
                  <a:srgbClr val="FF0000"/>
                </a:solidFill>
                <a:latin typeface="Courier" pitchFamily="2" charset="0"/>
              </a:rPr>
              <a:t>A</a:t>
            </a:r>
            <a:r>
              <a:rPr lang="en-US" altLang="en-US" sz="3600" dirty="0">
                <a:solidFill>
                  <a:srgbClr val="FFCC66"/>
                </a:solidFill>
                <a:latin typeface="Courier" pitchFamily="2" charset="0"/>
              </a:rPr>
              <a:t>G</a:t>
            </a:r>
            <a:r>
              <a:rPr lang="en-US" altLang="en-US" sz="3600" dirty="0">
                <a:solidFill>
                  <a:srgbClr val="0000FF"/>
                </a:solidFill>
                <a:latin typeface="Courier" pitchFamily="2" charset="0"/>
              </a:rPr>
              <a:t>CCC</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FFCC66"/>
                </a:solidFill>
                <a:latin typeface="Courier" pitchFamily="2" charset="0"/>
              </a:rPr>
              <a:t>G</a:t>
            </a:r>
            <a:r>
              <a:rPr lang="en-US" altLang="en-US" sz="3600" dirty="0">
                <a:solidFill>
                  <a:srgbClr val="0000FF"/>
                </a:solidFill>
                <a:latin typeface="Courier" pitchFamily="2" charset="0"/>
              </a:rPr>
              <a:t>C</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000000"/>
                </a:solidFill>
                <a:latin typeface="Courier" pitchFamily="2" charset="0"/>
              </a:rPr>
              <a:t>-</a:t>
            </a:r>
            <a:r>
              <a:rPr lang="en-US" altLang="en-US" sz="3600" dirty="0">
                <a:solidFill>
                  <a:srgbClr val="FFCC66"/>
                </a:solidFill>
                <a:latin typeface="Courier" pitchFamily="2" charset="0"/>
              </a:rPr>
              <a:t>GG</a:t>
            </a:r>
            <a:r>
              <a:rPr lang="en-US" altLang="en-US" sz="3600" dirty="0">
                <a:solidFill>
                  <a:srgbClr val="4BC01E"/>
                </a:solidFill>
                <a:latin typeface="Courier" pitchFamily="2" charset="0"/>
              </a:rPr>
              <a:t>T</a:t>
            </a:r>
          </a:p>
        </p:txBody>
      </p:sp>
      <p:sp>
        <p:nvSpPr>
          <p:cNvPr id="46" name="TextBox 49">
            <a:extLst>
              <a:ext uri="{FF2B5EF4-FFF2-40B4-BE49-F238E27FC236}">
                <a16:creationId xmlns:a16="http://schemas.microsoft.com/office/drawing/2014/main" id="{38E195E0-F24B-E542-97D3-0A6DDA08DDCB}"/>
              </a:ext>
            </a:extLst>
          </p:cNvPr>
          <p:cNvSpPr txBox="1">
            <a:spLocks noChangeArrowheads="1"/>
          </p:cNvSpPr>
          <p:nvPr/>
        </p:nvSpPr>
        <p:spPr bwMode="auto">
          <a:xfrm>
            <a:off x="1981481" y="4315897"/>
            <a:ext cx="79422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FFCC66"/>
                </a:solidFill>
                <a:latin typeface="Courier" pitchFamily="2" charset="0"/>
              </a:rPr>
              <a:t>GG</a:t>
            </a:r>
            <a:r>
              <a:rPr lang="en-US" altLang="en-US" sz="3600">
                <a:solidFill>
                  <a:srgbClr val="4BC01E"/>
                </a:solidFill>
                <a:latin typeface="Courier" pitchFamily="2" charset="0"/>
              </a:rPr>
              <a:t>T</a:t>
            </a:r>
          </a:p>
        </p:txBody>
      </p:sp>
      <p:grpSp>
        <p:nvGrpSpPr>
          <p:cNvPr id="47" name="Group 16">
            <a:extLst>
              <a:ext uri="{FF2B5EF4-FFF2-40B4-BE49-F238E27FC236}">
                <a16:creationId xmlns:a16="http://schemas.microsoft.com/office/drawing/2014/main" id="{405764BF-E375-5D47-BC75-7B44EAD9EB45}"/>
              </a:ext>
            </a:extLst>
          </p:cNvPr>
          <p:cNvGrpSpPr>
            <a:grpSpLocks/>
          </p:cNvGrpSpPr>
          <p:nvPr/>
        </p:nvGrpSpPr>
        <p:grpSpPr bwMode="auto">
          <a:xfrm>
            <a:off x="3738843" y="1925122"/>
            <a:ext cx="838200" cy="4448175"/>
            <a:chOff x="2905200" y="1800000"/>
            <a:chExt cx="838639" cy="4448423"/>
          </a:xfrm>
        </p:grpSpPr>
        <p:sp>
          <p:nvSpPr>
            <p:cNvPr id="48" name="Rectangle 10">
              <a:extLst>
                <a:ext uri="{FF2B5EF4-FFF2-40B4-BE49-F238E27FC236}">
                  <a16:creationId xmlns:a16="http://schemas.microsoft.com/office/drawing/2014/main" id="{6D59AE1E-9C98-5440-9E28-18F37B42E171}"/>
                </a:ext>
              </a:extLst>
            </p:cNvPr>
            <p:cNvSpPr>
              <a:spLocks noChangeArrowheads="1"/>
            </p:cNvSpPr>
            <p:nvPr/>
          </p:nvSpPr>
          <p:spPr bwMode="auto">
            <a:xfrm>
              <a:off x="31392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49" name="TextBox 13">
              <a:extLst>
                <a:ext uri="{FF2B5EF4-FFF2-40B4-BE49-F238E27FC236}">
                  <a16:creationId xmlns:a16="http://schemas.microsoft.com/office/drawing/2014/main" id="{0E8045EA-1AF7-914D-BE7C-4B8BE39272D9}"/>
                </a:ext>
              </a:extLst>
            </p:cNvPr>
            <p:cNvSpPr txBox="1">
              <a:spLocks noChangeArrowheads="1"/>
            </p:cNvSpPr>
            <p:nvPr/>
          </p:nvSpPr>
          <p:spPr bwMode="auto">
            <a:xfrm>
              <a:off x="2905200" y="5786735"/>
              <a:ext cx="838639" cy="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Slow</a:t>
              </a:r>
            </a:p>
          </p:txBody>
        </p:sp>
      </p:grpSp>
      <p:grpSp>
        <p:nvGrpSpPr>
          <p:cNvPr id="50" name="Group 17">
            <a:extLst>
              <a:ext uri="{FF2B5EF4-FFF2-40B4-BE49-F238E27FC236}">
                <a16:creationId xmlns:a16="http://schemas.microsoft.com/office/drawing/2014/main" id="{B8EC83BE-A2F9-2441-BFE2-7FEE61E04591}"/>
              </a:ext>
            </a:extLst>
          </p:cNvPr>
          <p:cNvGrpSpPr>
            <a:grpSpLocks/>
          </p:cNvGrpSpPr>
          <p:nvPr/>
        </p:nvGrpSpPr>
        <p:grpSpPr bwMode="auto">
          <a:xfrm>
            <a:off x="2411694" y="1925121"/>
            <a:ext cx="1253869" cy="4452930"/>
            <a:chOff x="1578556" y="1800000"/>
            <a:chExt cx="1253282" cy="4452857"/>
          </a:xfrm>
        </p:grpSpPr>
        <p:sp>
          <p:nvSpPr>
            <p:cNvPr id="51" name="Rectangle 11">
              <a:extLst>
                <a:ext uri="{FF2B5EF4-FFF2-40B4-BE49-F238E27FC236}">
                  <a16:creationId xmlns:a16="http://schemas.microsoft.com/office/drawing/2014/main" id="{665F0311-73C2-0C4F-9908-ACDEDD9978D4}"/>
                </a:ext>
              </a:extLst>
            </p:cNvPr>
            <p:cNvSpPr>
              <a:spLocks noChangeArrowheads="1"/>
            </p:cNvSpPr>
            <p:nvPr/>
          </p:nvSpPr>
          <p:spPr bwMode="auto">
            <a:xfrm>
              <a:off x="20340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52" name="TextBox 14">
              <a:extLst>
                <a:ext uri="{FF2B5EF4-FFF2-40B4-BE49-F238E27FC236}">
                  <a16:creationId xmlns:a16="http://schemas.microsoft.com/office/drawing/2014/main" id="{D73A0624-DEF0-684B-ACDB-5D4CEB738484}"/>
                </a:ext>
              </a:extLst>
            </p:cNvPr>
            <p:cNvSpPr txBox="1">
              <a:spLocks noChangeArrowheads="1"/>
            </p:cNvSpPr>
            <p:nvPr/>
          </p:nvSpPr>
          <p:spPr bwMode="auto">
            <a:xfrm>
              <a:off x="1578556" y="5791200"/>
              <a:ext cx="1253282"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Medium</a:t>
              </a:r>
            </a:p>
          </p:txBody>
        </p:sp>
      </p:grpSp>
      <p:grpSp>
        <p:nvGrpSpPr>
          <p:cNvPr id="53" name="Group 18">
            <a:extLst>
              <a:ext uri="{FF2B5EF4-FFF2-40B4-BE49-F238E27FC236}">
                <a16:creationId xmlns:a16="http://schemas.microsoft.com/office/drawing/2014/main" id="{08174570-B214-4240-A919-9EB781601325}"/>
              </a:ext>
            </a:extLst>
          </p:cNvPr>
          <p:cNvGrpSpPr>
            <a:grpSpLocks/>
          </p:cNvGrpSpPr>
          <p:nvPr/>
        </p:nvGrpSpPr>
        <p:grpSpPr bwMode="auto">
          <a:xfrm>
            <a:off x="4596093" y="1925121"/>
            <a:ext cx="749300" cy="4452938"/>
            <a:chOff x="3762000" y="1800000"/>
            <a:chExt cx="749948" cy="4452857"/>
          </a:xfrm>
        </p:grpSpPr>
        <p:sp>
          <p:nvSpPr>
            <p:cNvPr id="54" name="Rectangle 12">
              <a:extLst>
                <a:ext uri="{FF2B5EF4-FFF2-40B4-BE49-F238E27FC236}">
                  <a16:creationId xmlns:a16="http://schemas.microsoft.com/office/drawing/2014/main" id="{BE6FB606-119D-B746-A766-F487429DC60F}"/>
                </a:ext>
              </a:extLst>
            </p:cNvPr>
            <p:cNvSpPr>
              <a:spLocks noChangeArrowheads="1"/>
            </p:cNvSpPr>
            <p:nvPr/>
          </p:nvSpPr>
          <p:spPr bwMode="auto">
            <a:xfrm>
              <a:off x="39528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55" name="TextBox 15">
              <a:extLst>
                <a:ext uri="{FF2B5EF4-FFF2-40B4-BE49-F238E27FC236}">
                  <a16:creationId xmlns:a16="http://schemas.microsoft.com/office/drawing/2014/main" id="{08D9B178-9446-C641-86D6-AF86EB785EA3}"/>
                </a:ext>
              </a:extLst>
            </p:cNvPr>
            <p:cNvSpPr txBox="1">
              <a:spLocks noChangeArrowheads="1"/>
            </p:cNvSpPr>
            <p:nvPr/>
          </p:nvSpPr>
          <p:spPr bwMode="auto">
            <a:xfrm>
              <a:off x="3762000" y="5791200"/>
              <a:ext cx="749948"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Fast</a:t>
              </a:r>
            </a:p>
          </p:txBody>
        </p:sp>
      </p:grpSp>
    </p:spTree>
    <p:extLst>
      <p:ext uri="{BB962C8B-B14F-4D97-AF65-F5344CB8AC3E}">
        <p14:creationId xmlns:p14="http://schemas.microsoft.com/office/powerpoint/2010/main" val="427131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Proportion of invariable sites account for  sites that do not change (e.g., HKY+I).</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
        <p:nvSpPr>
          <p:cNvPr id="18" name="Rectangle 17">
            <a:extLst>
              <a:ext uri="{FF2B5EF4-FFF2-40B4-BE49-F238E27FC236}">
                <a16:creationId xmlns:a16="http://schemas.microsoft.com/office/drawing/2014/main" id="{28A23A6B-62C9-B246-A81D-D2DBC5FEA053}"/>
              </a:ext>
            </a:extLst>
          </p:cNvPr>
          <p:cNvSpPr/>
          <p:nvPr/>
        </p:nvSpPr>
        <p:spPr bwMode="auto">
          <a:xfrm>
            <a:off x="5791200" y="4186238"/>
            <a:ext cx="152400" cy="2057400"/>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a:lstStyle/>
          <a:p>
            <a:pPr>
              <a:defRPr/>
            </a:pPr>
            <a:endParaRPr lang="en-US">
              <a:latin typeface="Arial"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3A157D71-B3C3-5A43-B3D0-DFEFB7E34DB6}"/>
              </a:ext>
            </a:extLst>
          </p:cNvPr>
          <p:cNvSpPr/>
          <p:nvPr/>
        </p:nvSpPr>
        <p:spPr bwMode="auto">
          <a:xfrm>
            <a:off x="2819400" y="4643438"/>
            <a:ext cx="152400" cy="1600200"/>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a:lstStyle/>
          <a:p>
            <a:pPr>
              <a:defRPr/>
            </a:pPr>
            <a:endParaRPr lang="en-US">
              <a:latin typeface="Arial" charset="0"/>
              <a:ea typeface="ＭＳ Ｐゴシック" charset="0"/>
              <a:cs typeface="ＭＳ Ｐゴシック" charset="0"/>
            </a:endParaRPr>
          </a:p>
        </p:txBody>
      </p:sp>
      <p:sp>
        <p:nvSpPr>
          <p:cNvPr id="20" name="Content Placeholder 2">
            <a:extLst>
              <a:ext uri="{FF2B5EF4-FFF2-40B4-BE49-F238E27FC236}">
                <a16:creationId xmlns:a16="http://schemas.microsoft.com/office/drawing/2014/main" id="{48621591-74AE-B54F-960A-D0AD9A246FBD}"/>
              </a:ext>
            </a:extLst>
          </p:cNvPr>
          <p:cNvSpPr>
            <a:spLocks noGrp="1"/>
          </p:cNvSpPr>
          <p:nvPr>
            <p:ph idx="1"/>
          </p:nvPr>
        </p:nvSpPr>
        <p:spPr>
          <a:xfrm>
            <a:off x="838200" y="1825625"/>
            <a:ext cx="10515600" cy="4351338"/>
          </a:xfrm>
        </p:spPr>
        <p:txBody>
          <a:bodyPr/>
          <a:lstStyle/>
          <a:p>
            <a:endParaRPr lang="en-US" altLang="en-US" dirty="0">
              <a:latin typeface="Helvetica Neue Light" panose="02000403000000020004" pitchFamily="2" charset="0"/>
              <a:ea typeface="ＭＳ Ｐゴシック" panose="020B0600070205080204" pitchFamily="34" charset="-128"/>
              <a:cs typeface="Calibri" panose="020F0502020204030204" pitchFamily="34" charset="0"/>
            </a:endParaRPr>
          </a:p>
        </p:txBody>
      </p:sp>
      <p:cxnSp>
        <p:nvCxnSpPr>
          <p:cNvPr id="21" name="Straight Connector 5">
            <a:extLst>
              <a:ext uri="{FF2B5EF4-FFF2-40B4-BE49-F238E27FC236}">
                <a16:creationId xmlns:a16="http://schemas.microsoft.com/office/drawing/2014/main" id="{DAC36B1C-A0FC-454C-8A2A-86E83FC2FB93}"/>
              </a:ext>
            </a:extLst>
          </p:cNvPr>
          <p:cNvCxnSpPr>
            <a:cxnSpLocks noChangeShapeType="1"/>
          </p:cNvCxnSpPr>
          <p:nvPr/>
        </p:nvCxnSpPr>
        <p:spPr bwMode="auto">
          <a:xfrm rot="5400000">
            <a:off x="914401" y="4338638"/>
            <a:ext cx="3810000"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22" name="Straight Connector 6">
            <a:extLst>
              <a:ext uri="{FF2B5EF4-FFF2-40B4-BE49-F238E27FC236}">
                <a16:creationId xmlns:a16="http://schemas.microsoft.com/office/drawing/2014/main" id="{E371EC26-7F6E-7549-ACD0-DB220A2AB0B5}"/>
              </a:ext>
            </a:extLst>
          </p:cNvPr>
          <p:cNvCxnSpPr>
            <a:cxnSpLocks noChangeShapeType="1"/>
          </p:cNvCxnSpPr>
          <p:nvPr/>
        </p:nvCxnSpPr>
        <p:spPr bwMode="auto">
          <a:xfrm rot="10800000">
            <a:off x="2819400" y="6243639"/>
            <a:ext cx="64008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23" name="TextBox 8">
            <a:extLst>
              <a:ext uri="{FF2B5EF4-FFF2-40B4-BE49-F238E27FC236}">
                <a16:creationId xmlns:a16="http://schemas.microsoft.com/office/drawing/2014/main" id="{316BE350-6BD6-C143-BB1E-B5F6F81EF519}"/>
              </a:ext>
            </a:extLst>
          </p:cNvPr>
          <p:cNvSpPr txBox="1">
            <a:spLocks noChangeArrowheads="1"/>
          </p:cNvSpPr>
          <p:nvPr/>
        </p:nvSpPr>
        <p:spPr bwMode="auto">
          <a:xfrm>
            <a:off x="5486400" y="6396038"/>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Rate</a:t>
            </a:r>
          </a:p>
        </p:txBody>
      </p:sp>
      <p:sp>
        <p:nvSpPr>
          <p:cNvPr id="24" name="TextBox 9">
            <a:extLst>
              <a:ext uri="{FF2B5EF4-FFF2-40B4-BE49-F238E27FC236}">
                <a16:creationId xmlns:a16="http://schemas.microsoft.com/office/drawing/2014/main" id="{6E61BD18-FC8E-D344-9AE9-8119F47017BC}"/>
              </a:ext>
            </a:extLst>
          </p:cNvPr>
          <p:cNvSpPr txBox="1">
            <a:spLocks noChangeArrowheads="1"/>
          </p:cNvSpPr>
          <p:nvPr/>
        </p:nvSpPr>
        <p:spPr bwMode="auto">
          <a:xfrm rot="16200000">
            <a:off x="1031876" y="4068763"/>
            <a:ext cx="266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latin typeface="Helvetica Neue Light" panose="02000403000000020004" pitchFamily="2" charset="0"/>
              </a:rPr>
              <a:t>Proportion of sites</a:t>
            </a:r>
          </a:p>
        </p:txBody>
      </p:sp>
      <p:sp>
        <p:nvSpPr>
          <p:cNvPr id="25" name="TextBox 12">
            <a:extLst>
              <a:ext uri="{FF2B5EF4-FFF2-40B4-BE49-F238E27FC236}">
                <a16:creationId xmlns:a16="http://schemas.microsoft.com/office/drawing/2014/main" id="{B269A975-E5EC-DD4C-A332-C7A8BBB5606F}"/>
              </a:ext>
            </a:extLst>
          </p:cNvPr>
          <p:cNvSpPr txBox="1">
            <a:spLocks noChangeArrowheads="1"/>
          </p:cNvSpPr>
          <p:nvPr/>
        </p:nvSpPr>
        <p:spPr bwMode="auto">
          <a:xfrm>
            <a:off x="2438400" y="6167438"/>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0</a:t>
            </a:r>
          </a:p>
        </p:txBody>
      </p:sp>
      <p:sp>
        <p:nvSpPr>
          <p:cNvPr id="26" name="TextBox 14">
            <a:extLst>
              <a:ext uri="{FF2B5EF4-FFF2-40B4-BE49-F238E27FC236}">
                <a16:creationId xmlns:a16="http://schemas.microsoft.com/office/drawing/2014/main" id="{32774BA5-37EA-554E-B982-E4F6FB24B33D}"/>
              </a:ext>
            </a:extLst>
          </p:cNvPr>
          <p:cNvSpPr txBox="1">
            <a:spLocks noChangeArrowheads="1"/>
          </p:cNvSpPr>
          <p:nvPr/>
        </p:nvSpPr>
        <p:spPr bwMode="auto">
          <a:xfrm>
            <a:off x="2438400" y="2205038"/>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1</a:t>
            </a:r>
          </a:p>
        </p:txBody>
      </p:sp>
      <p:sp>
        <p:nvSpPr>
          <p:cNvPr id="27" name="TextBox 13">
            <a:extLst>
              <a:ext uri="{FF2B5EF4-FFF2-40B4-BE49-F238E27FC236}">
                <a16:creationId xmlns:a16="http://schemas.microsoft.com/office/drawing/2014/main" id="{88945248-D496-0349-94ED-BB7BC2AC3283}"/>
              </a:ext>
            </a:extLst>
          </p:cNvPr>
          <p:cNvSpPr txBox="1">
            <a:spLocks noChangeArrowheads="1"/>
          </p:cNvSpPr>
          <p:nvPr/>
        </p:nvSpPr>
        <p:spPr bwMode="auto">
          <a:xfrm>
            <a:off x="6019800" y="4943476"/>
            <a:ext cx="928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1-P</a:t>
            </a:r>
            <a:r>
              <a:rPr lang="en-US" altLang="en-US" sz="2400" baseline="-25000">
                <a:latin typeface="Arial" panose="020B0604020202020204" pitchFamily="34" charset="0"/>
              </a:rPr>
              <a:t>inv</a:t>
            </a:r>
          </a:p>
        </p:txBody>
      </p:sp>
      <p:sp>
        <p:nvSpPr>
          <p:cNvPr id="28" name="Rectangle 15">
            <a:extLst>
              <a:ext uri="{FF2B5EF4-FFF2-40B4-BE49-F238E27FC236}">
                <a16:creationId xmlns:a16="http://schemas.microsoft.com/office/drawing/2014/main" id="{A7E06999-57D6-9D4C-A9B9-ED8F174BCF52}"/>
              </a:ext>
            </a:extLst>
          </p:cNvPr>
          <p:cNvSpPr>
            <a:spLocks noChangeArrowheads="1"/>
          </p:cNvSpPr>
          <p:nvPr/>
        </p:nvSpPr>
        <p:spPr bwMode="auto">
          <a:xfrm>
            <a:off x="3048001" y="5176838"/>
            <a:ext cx="652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P</a:t>
            </a:r>
            <a:r>
              <a:rPr lang="en-US" altLang="en-US" sz="2400" baseline="-25000">
                <a:latin typeface="Arial" panose="020B0604020202020204" pitchFamily="34" charset="0"/>
              </a:rPr>
              <a:t>inv</a:t>
            </a:r>
          </a:p>
        </p:txBody>
      </p:sp>
      <p:sp>
        <p:nvSpPr>
          <p:cNvPr id="29" name="TextBox 28">
            <a:extLst>
              <a:ext uri="{FF2B5EF4-FFF2-40B4-BE49-F238E27FC236}">
                <a16:creationId xmlns:a16="http://schemas.microsoft.com/office/drawing/2014/main" id="{6C13EEFC-3B22-6E4A-8C17-A41CF738C415}"/>
              </a:ext>
            </a:extLst>
          </p:cNvPr>
          <p:cNvSpPr txBox="1"/>
          <p:nvPr/>
        </p:nvSpPr>
        <p:spPr>
          <a:xfrm>
            <a:off x="5572897" y="474499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80136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fontScale="90000"/>
          </a:bodyPr>
          <a:lstStyle/>
          <a:p>
            <a:r>
              <a:rPr lang="en-US" dirty="0"/>
              <a:t>Gamma rate heterogeneity models account for rate differences across sites (e.g. HKY+G</a:t>
            </a:r>
            <a:r>
              <a:rPr lang="en-US" baseline="-25000" dirty="0"/>
              <a:t>4</a:t>
            </a:r>
            <a:r>
              <a:rPr lang="en-US" dirty="0"/>
              <a:t>).</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pic>
        <p:nvPicPr>
          <p:cNvPr id="16" name="Picture 31" descr="gamma.png">
            <a:extLst>
              <a:ext uri="{FF2B5EF4-FFF2-40B4-BE49-F238E27FC236}">
                <a16:creationId xmlns:a16="http://schemas.microsoft.com/office/drawing/2014/main" id="{9B8D6FF8-4771-F543-8583-7424B23E27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35624" y="2972356"/>
            <a:ext cx="6096000" cy="313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5">
            <a:extLst>
              <a:ext uri="{FF2B5EF4-FFF2-40B4-BE49-F238E27FC236}">
                <a16:creationId xmlns:a16="http://schemas.microsoft.com/office/drawing/2014/main" id="{BAAA0F28-5533-9242-8EA0-D706CA5B751C}"/>
              </a:ext>
            </a:extLst>
          </p:cNvPr>
          <p:cNvCxnSpPr>
            <a:cxnSpLocks noChangeShapeType="1"/>
          </p:cNvCxnSpPr>
          <p:nvPr/>
        </p:nvCxnSpPr>
        <p:spPr bwMode="auto">
          <a:xfrm rot="5400000">
            <a:off x="730625" y="4197906"/>
            <a:ext cx="3810000"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30" name="Straight Connector 6">
            <a:extLst>
              <a:ext uri="{FF2B5EF4-FFF2-40B4-BE49-F238E27FC236}">
                <a16:creationId xmlns:a16="http://schemas.microsoft.com/office/drawing/2014/main" id="{6E72B7A7-3079-0C49-A3AB-F803AD4B871C}"/>
              </a:ext>
            </a:extLst>
          </p:cNvPr>
          <p:cNvCxnSpPr>
            <a:cxnSpLocks noChangeShapeType="1"/>
          </p:cNvCxnSpPr>
          <p:nvPr/>
        </p:nvCxnSpPr>
        <p:spPr bwMode="auto">
          <a:xfrm rot="10800000">
            <a:off x="2635624" y="6102907"/>
            <a:ext cx="64008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31" name="TextBox 9">
            <a:extLst>
              <a:ext uri="{FF2B5EF4-FFF2-40B4-BE49-F238E27FC236}">
                <a16:creationId xmlns:a16="http://schemas.microsoft.com/office/drawing/2014/main" id="{49BA95BC-04F4-A242-AEA3-8289E203CF31}"/>
              </a:ext>
            </a:extLst>
          </p:cNvPr>
          <p:cNvSpPr txBox="1">
            <a:spLocks noChangeArrowheads="1"/>
          </p:cNvSpPr>
          <p:nvPr/>
        </p:nvSpPr>
        <p:spPr bwMode="auto">
          <a:xfrm rot="16200000">
            <a:off x="848100" y="3928031"/>
            <a:ext cx="266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Proportion of sites</a:t>
            </a:r>
          </a:p>
        </p:txBody>
      </p:sp>
      <p:sp>
        <p:nvSpPr>
          <p:cNvPr id="32" name="TextBox 12">
            <a:extLst>
              <a:ext uri="{FF2B5EF4-FFF2-40B4-BE49-F238E27FC236}">
                <a16:creationId xmlns:a16="http://schemas.microsoft.com/office/drawing/2014/main" id="{B5A1031F-35B1-5D49-8490-4DFFD301FFE1}"/>
              </a:ext>
            </a:extLst>
          </p:cNvPr>
          <p:cNvSpPr txBox="1">
            <a:spLocks noChangeArrowheads="1"/>
          </p:cNvSpPr>
          <p:nvPr/>
        </p:nvSpPr>
        <p:spPr bwMode="auto">
          <a:xfrm>
            <a:off x="2254624" y="6026706"/>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0</a:t>
            </a:r>
          </a:p>
        </p:txBody>
      </p:sp>
      <p:sp>
        <p:nvSpPr>
          <p:cNvPr id="33" name="TextBox 32">
            <a:extLst>
              <a:ext uri="{FF2B5EF4-FFF2-40B4-BE49-F238E27FC236}">
                <a16:creationId xmlns:a16="http://schemas.microsoft.com/office/drawing/2014/main" id="{1F45F7F5-6090-4A46-B167-4AFDBE90E147}"/>
              </a:ext>
            </a:extLst>
          </p:cNvPr>
          <p:cNvSpPr txBox="1">
            <a:spLocks noChangeArrowheads="1"/>
          </p:cNvSpPr>
          <p:nvPr/>
        </p:nvSpPr>
        <p:spPr bwMode="auto">
          <a:xfrm>
            <a:off x="6521824" y="3740706"/>
            <a:ext cx="16017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0080FF"/>
                </a:solidFill>
                <a:latin typeface="Helvetica Neue Light" panose="02000403000000020004" pitchFamily="2" charset="0"/>
              </a:rPr>
              <a:t>alpha=100</a:t>
            </a:r>
          </a:p>
        </p:txBody>
      </p:sp>
      <p:sp>
        <p:nvSpPr>
          <p:cNvPr id="34" name="TextBox 33">
            <a:extLst>
              <a:ext uri="{FF2B5EF4-FFF2-40B4-BE49-F238E27FC236}">
                <a16:creationId xmlns:a16="http://schemas.microsoft.com/office/drawing/2014/main" id="{435C4609-3810-1741-A76C-2D378E7D8FBB}"/>
              </a:ext>
            </a:extLst>
          </p:cNvPr>
          <p:cNvSpPr txBox="1">
            <a:spLocks noChangeArrowheads="1"/>
          </p:cNvSpPr>
          <p:nvPr/>
        </p:nvSpPr>
        <p:spPr bwMode="auto">
          <a:xfrm>
            <a:off x="2940424" y="3745469"/>
            <a:ext cx="1544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alpha=0.5</a:t>
            </a:r>
          </a:p>
        </p:txBody>
      </p:sp>
      <p:grpSp>
        <p:nvGrpSpPr>
          <p:cNvPr id="35" name="Group 34">
            <a:extLst>
              <a:ext uri="{FF2B5EF4-FFF2-40B4-BE49-F238E27FC236}">
                <a16:creationId xmlns:a16="http://schemas.microsoft.com/office/drawing/2014/main" id="{C95CD269-6AE1-1041-96B5-99F19ACCB07F}"/>
              </a:ext>
            </a:extLst>
          </p:cNvPr>
          <p:cNvGrpSpPr/>
          <p:nvPr/>
        </p:nvGrpSpPr>
        <p:grpSpPr>
          <a:xfrm>
            <a:off x="3043518" y="4690966"/>
            <a:ext cx="1044392" cy="1411941"/>
            <a:chOff x="3227294" y="4878192"/>
            <a:chExt cx="1044392" cy="1411941"/>
          </a:xfrm>
        </p:grpSpPr>
        <p:cxnSp>
          <p:nvCxnSpPr>
            <p:cNvPr id="36" name="Straight Connector 35">
              <a:extLst>
                <a:ext uri="{FF2B5EF4-FFF2-40B4-BE49-F238E27FC236}">
                  <a16:creationId xmlns:a16="http://schemas.microsoft.com/office/drawing/2014/main" id="{BF08A8B3-51EA-6146-8220-9FEDA5E3CFDC}"/>
                </a:ext>
              </a:extLst>
            </p:cNvPr>
            <p:cNvCxnSpPr>
              <a:cxnSpLocks/>
            </p:cNvCxnSpPr>
            <p:nvPr/>
          </p:nvCxnSpPr>
          <p:spPr>
            <a:xfrm>
              <a:off x="3227294" y="4878192"/>
              <a:ext cx="0" cy="1411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1211224-3838-C94A-BB62-E20E1DEB1EFC}"/>
                </a:ext>
              </a:extLst>
            </p:cNvPr>
            <p:cNvCxnSpPr>
              <a:cxnSpLocks/>
            </p:cNvCxnSpPr>
            <p:nvPr/>
          </p:nvCxnSpPr>
          <p:spPr>
            <a:xfrm>
              <a:off x="3621741" y="5402159"/>
              <a:ext cx="0" cy="8879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25F5B9E-1AD8-D041-A048-8BC3B1FF69E9}"/>
                </a:ext>
              </a:extLst>
            </p:cNvPr>
            <p:cNvCxnSpPr>
              <a:cxnSpLocks/>
            </p:cNvCxnSpPr>
            <p:nvPr/>
          </p:nvCxnSpPr>
          <p:spPr>
            <a:xfrm>
              <a:off x="4271686" y="5820503"/>
              <a:ext cx="0" cy="4696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388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20796-095C-A54A-A2E2-1EA0B681B705}"/>
              </a:ext>
            </a:extLst>
          </p:cNvPr>
          <p:cNvSpPr>
            <a:spLocks noGrp="1"/>
          </p:cNvSpPr>
          <p:nvPr>
            <p:ph type="title"/>
          </p:nvPr>
        </p:nvSpPr>
        <p:spPr>
          <a:xfrm>
            <a:off x="838200" y="365125"/>
            <a:ext cx="4634753" cy="2929404"/>
          </a:xfrm>
        </p:spPr>
        <p:txBody>
          <a:bodyPr>
            <a:normAutofit fontScale="90000"/>
          </a:bodyPr>
          <a:lstStyle/>
          <a:p>
            <a:r>
              <a:rPr lang="en-US" dirty="0"/>
              <a:t>Changes in the third codon position are far more likely to not affect the amino acid</a:t>
            </a:r>
          </a:p>
        </p:txBody>
      </p:sp>
      <p:pic>
        <p:nvPicPr>
          <p:cNvPr id="6" name="Content Placeholder 5">
            <a:extLst>
              <a:ext uri="{FF2B5EF4-FFF2-40B4-BE49-F238E27FC236}">
                <a16:creationId xmlns:a16="http://schemas.microsoft.com/office/drawing/2014/main" id="{9C2DB251-0215-274A-98BD-89F2045873F6}"/>
              </a:ext>
            </a:extLst>
          </p:cNvPr>
          <p:cNvPicPr>
            <a:picLocks noGrp="1" noChangeAspect="1"/>
          </p:cNvPicPr>
          <p:nvPr>
            <p:ph idx="1"/>
          </p:nvPr>
        </p:nvPicPr>
        <p:blipFill>
          <a:blip r:embed="rId3"/>
          <a:stretch>
            <a:fillRect/>
          </a:stretch>
        </p:blipFill>
        <p:spPr>
          <a:xfrm>
            <a:off x="6719049" y="0"/>
            <a:ext cx="5464921" cy="6109038"/>
          </a:xfrm>
        </p:spPr>
      </p:pic>
      <p:sp>
        <p:nvSpPr>
          <p:cNvPr id="7" name="TextBox 6">
            <a:extLst>
              <a:ext uri="{FF2B5EF4-FFF2-40B4-BE49-F238E27FC236}">
                <a16:creationId xmlns:a16="http://schemas.microsoft.com/office/drawing/2014/main" id="{653421BA-8471-7342-9873-C4E4E30311D6}"/>
              </a:ext>
            </a:extLst>
          </p:cNvPr>
          <p:cNvSpPr txBox="1"/>
          <p:nvPr/>
        </p:nvSpPr>
        <p:spPr>
          <a:xfrm>
            <a:off x="7826188" y="6488668"/>
            <a:ext cx="4365812" cy="369332"/>
          </a:xfrm>
          <a:prstGeom prst="rect">
            <a:avLst/>
          </a:prstGeom>
          <a:noFill/>
        </p:spPr>
        <p:txBody>
          <a:bodyPr wrap="square" rtlCol="0">
            <a:spAutoFit/>
          </a:bodyPr>
          <a:lstStyle/>
          <a:p>
            <a:r>
              <a:rPr lang="en-US" dirty="0">
                <a:hlinkClick r:id="rId4"/>
              </a:rPr>
              <a:t>https://www.genomenon.com/codon-chart/</a:t>
            </a:r>
            <a:endParaRPr lang="en-US" dirty="0"/>
          </a:p>
        </p:txBody>
      </p:sp>
      <p:sp>
        <p:nvSpPr>
          <p:cNvPr id="8" name="Content Placeholder 2">
            <a:extLst>
              <a:ext uri="{FF2B5EF4-FFF2-40B4-BE49-F238E27FC236}">
                <a16:creationId xmlns:a16="http://schemas.microsoft.com/office/drawing/2014/main" id="{E365B8EE-7397-E84B-A51F-9175C2E000EC}"/>
              </a:ext>
            </a:extLst>
          </p:cNvPr>
          <p:cNvSpPr txBox="1">
            <a:spLocks/>
          </p:cNvSpPr>
          <p:nvPr/>
        </p:nvSpPr>
        <p:spPr>
          <a:xfrm>
            <a:off x="838200" y="3462711"/>
            <a:ext cx="4944035" cy="29294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Splitting up the alignment into different codon positions and allow each having its own site model allows accounting for these differences</a:t>
            </a:r>
          </a:p>
        </p:txBody>
      </p:sp>
    </p:spTree>
    <p:extLst>
      <p:ext uri="{BB962C8B-B14F-4D97-AF65-F5344CB8AC3E}">
        <p14:creationId xmlns:p14="http://schemas.microsoft.com/office/powerpoint/2010/main" val="1421287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ell phone&#10;&#10;Description automatically generated">
            <a:extLst>
              <a:ext uri="{FF2B5EF4-FFF2-40B4-BE49-F238E27FC236}">
                <a16:creationId xmlns:a16="http://schemas.microsoft.com/office/drawing/2014/main" id="{E7303B2C-9F09-904D-8C6E-8CE0345CE65F}"/>
              </a:ext>
            </a:extLst>
          </p:cNvPr>
          <p:cNvPicPr>
            <a:picLocks noChangeAspect="1"/>
          </p:cNvPicPr>
          <p:nvPr/>
        </p:nvPicPr>
        <p:blipFill>
          <a:blip r:embed="rId3"/>
          <a:stretch>
            <a:fillRect/>
          </a:stretch>
        </p:blipFill>
        <p:spPr>
          <a:xfrm>
            <a:off x="0" y="1690688"/>
            <a:ext cx="12192000" cy="4913443"/>
          </a:xfrm>
          <a:prstGeom prst="rect">
            <a:avLst/>
          </a:prstGeom>
        </p:spPr>
      </p:pic>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Accounting for rate variation between codon positions is almost always better</a:t>
            </a:r>
          </a:p>
        </p:txBody>
      </p:sp>
      <p:sp>
        <p:nvSpPr>
          <p:cNvPr id="8" name="TextBox 7">
            <a:extLst>
              <a:ext uri="{FF2B5EF4-FFF2-40B4-BE49-F238E27FC236}">
                <a16:creationId xmlns:a16="http://schemas.microsoft.com/office/drawing/2014/main" id="{7487AF74-2D85-D84F-9F5A-4EE30A2829DD}"/>
              </a:ext>
            </a:extLst>
          </p:cNvPr>
          <p:cNvSpPr txBox="1"/>
          <p:nvPr/>
        </p:nvSpPr>
        <p:spPr>
          <a:xfrm>
            <a:off x="9036424" y="6488668"/>
            <a:ext cx="3155576" cy="369332"/>
          </a:xfrm>
          <a:prstGeom prst="rect">
            <a:avLst/>
          </a:prstGeom>
          <a:noFill/>
        </p:spPr>
        <p:txBody>
          <a:bodyPr wrap="square" rtlCol="0">
            <a:spAutoFit/>
          </a:bodyPr>
          <a:lstStyle/>
          <a:p>
            <a:r>
              <a:rPr lang="en-US" dirty="0"/>
              <a:t>Shapiro et al., 2006, </a:t>
            </a:r>
            <a:r>
              <a:rPr lang="en-US" i="1" dirty="0"/>
              <a:t>MBE</a:t>
            </a:r>
          </a:p>
        </p:txBody>
      </p:sp>
    </p:spTree>
    <p:extLst>
      <p:ext uri="{BB962C8B-B14F-4D97-AF65-F5344CB8AC3E}">
        <p14:creationId xmlns:p14="http://schemas.microsoft.com/office/powerpoint/2010/main" val="1834483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FD10C-C460-044F-A31C-A94099B0F066}"/>
              </a:ext>
            </a:extLst>
          </p:cNvPr>
          <p:cNvSpPr>
            <a:spLocks noGrp="1"/>
          </p:cNvSpPr>
          <p:nvPr>
            <p:ph type="title"/>
          </p:nvPr>
        </p:nvSpPr>
        <p:spPr/>
        <p:txBody>
          <a:bodyPr/>
          <a:lstStyle/>
          <a:p>
            <a:r>
              <a:rPr lang="en-US" dirty="0"/>
              <a:t>Practical considerations</a:t>
            </a:r>
          </a:p>
        </p:txBody>
      </p:sp>
      <p:sp>
        <p:nvSpPr>
          <p:cNvPr id="3" name="Content Placeholder 2">
            <a:extLst>
              <a:ext uri="{FF2B5EF4-FFF2-40B4-BE49-F238E27FC236}">
                <a16:creationId xmlns:a16="http://schemas.microsoft.com/office/drawing/2014/main" id="{B8D36AB6-A8CE-8F44-9FD6-2908150BDE0D}"/>
              </a:ext>
            </a:extLst>
          </p:cNvPr>
          <p:cNvSpPr>
            <a:spLocks noGrp="1"/>
          </p:cNvSpPr>
          <p:nvPr>
            <p:ph idx="1"/>
          </p:nvPr>
        </p:nvSpPr>
        <p:spPr/>
        <p:txBody>
          <a:bodyPr>
            <a:normAutofit lnSpcReduction="10000"/>
          </a:bodyPr>
          <a:lstStyle/>
          <a:p>
            <a:r>
              <a:rPr lang="en-US" dirty="0"/>
              <a:t>Everything affects everything in Bayesian phylogenetics. Wrong evolutionary models lead to wrong trees lead to wrong population parameters.</a:t>
            </a:r>
          </a:p>
          <a:p>
            <a:endParaRPr lang="en-US" dirty="0"/>
          </a:p>
          <a:p>
            <a:r>
              <a:rPr lang="en-US" dirty="0"/>
              <a:t>Overparameterization is better than under-parameterization. In doubt, use the more complex site model, such as a GTR+ model (Abadi et al., 2019, Nat. comm.)</a:t>
            </a:r>
          </a:p>
          <a:p>
            <a:endParaRPr lang="en-US" dirty="0"/>
          </a:p>
          <a:p>
            <a:r>
              <a:rPr lang="en-US" dirty="0"/>
              <a:t>Don’t forget to account for rate heterogeneity (experience). Also, the JC69 model is hardly ever appropriate. </a:t>
            </a:r>
          </a:p>
          <a:p>
            <a:endParaRPr lang="en-US" dirty="0"/>
          </a:p>
          <a:p>
            <a:endParaRPr lang="en-US" dirty="0"/>
          </a:p>
          <a:p>
            <a:endParaRPr lang="en-US" dirty="0"/>
          </a:p>
        </p:txBody>
      </p:sp>
    </p:spTree>
    <p:extLst>
      <p:ext uri="{BB962C8B-B14F-4D97-AF65-F5344CB8AC3E}">
        <p14:creationId xmlns:p14="http://schemas.microsoft.com/office/powerpoint/2010/main" val="238927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54C5-BEB6-434B-BE6F-E816D163732B}"/>
              </a:ext>
            </a:extLst>
          </p:cNvPr>
          <p:cNvSpPr>
            <a:spLocks noGrp="1"/>
          </p:cNvSpPr>
          <p:nvPr>
            <p:ph type="title"/>
          </p:nvPr>
        </p:nvSpPr>
        <p:spPr>
          <a:xfrm>
            <a:off x="838200" y="2906083"/>
            <a:ext cx="10515600" cy="1045834"/>
          </a:xfrm>
        </p:spPr>
        <p:txBody>
          <a:bodyPr/>
          <a:lstStyle/>
          <a:p>
            <a:pPr algn="ctr"/>
            <a:r>
              <a:rPr lang="en-US" dirty="0"/>
              <a:t>QUESTIONS?</a:t>
            </a:r>
          </a:p>
        </p:txBody>
      </p:sp>
    </p:spTree>
    <p:extLst>
      <p:ext uri="{BB962C8B-B14F-4D97-AF65-F5344CB8AC3E}">
        <p14:creationId xmlns:p14="http://schemas.microsoft.com/office/powerpoint/2010/main" val="4134496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54C5-BEB6-434B-BE6F-E816D163732B}"/>
              </a:ext>
            </a:extLst>
          </p:cNvPr>
          <p:cNvSpPr>
            <a:spLocks noGrp="1"/>
          </p:cNvSpPr>
          <p:nvPr>
            <p:ph type="title"/>
          </p:nvPr>
        </p:nvSpPr>
        <p:spPr>
          <a:xfrm>
            <a:off x="838200" y="2906083"/>
            <a:ext cx="10515600" cy="1045834"/>
          </a:xfrm>
        </p:spPr>
        <p:txBody>
          <a:bodyPr/>
          <a:lstStyle/>
          <a:p>
            <a:pPr algn="ctr"/>
            <a:r>
              <a:rPr lang="en-US" dirty="0"/>
              <a:t>The molecular clock</a:t>
            </a:r>
          </a:p>
        </p:txBody>
      </p:sp>
    </p:spTree>
    <p:extLst>
      <p:ext uri="{BB962C8B-B14F-4D97-AF65-F5344CB8AC3E}">
        <p14:creationId xmlns:p14="http://schemas.microsoft.com/office/powerpoint/2010/main" val="2448313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Using site models, we can get from alignments to divergence trees</a:t>
            </a:r>
          </a:p>
        </p:txBody>
      </p:sp>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pic>
        <p:nvPicPr>
          <p:cNvPr id="10" name="Picture 9" descr="A close up of a map&#10;&#10;Description automatically generated">
            <a:extLst>
              <a:ext uri="{FF2B5EF4-FFF2-40B4-BE49-F238E27FC236}">
                <a16:creationId xmlns:a16="http://schemas.microsoft.com/office/drawing/2014/main" id="{FFC71261-EE8C-2C4A-8128-6C92BE008904}"/>
              </a:ext>
            </a:extLst>
          </p:cNvPr>
          <p:cNvPicPr>
            <a:picLocks noChangeAspect="1"/>
          </p:cNvPicPr>
          <p:nvPr/>
        </p:nvPicPr>
        <p:blipFill>
          <a:blip r:embed="rId3"/>
          <a:stretch>
            <a:fillRect/>
          </a:stretch>
        </p:blipFill>
        <p:spPr>
          <a:xfrm>
            <a:off x="1498600" y="1690688"/>
            <a:ext cx="9194800" cy="4775200"/>
          </a:xfrm>
          <a:prstGeom prst="rect">
            <a:avLst/>
          </a:prstGeom>
        </p:spPr>
      </p:pic>
    </p:spTree>
    <p:extLst>
      <p:ext uri="{BB962C8B-B14F-4D97-AF65-F5344CB8AC3E}">
        <p14:creationId xmlns:p14="http://schemas.microsoft.com/office/powerpoint/2010/main" val="243412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The spread of pathogens between hosts over time can be described using a phylogenetic tree.</a:t>
            </a:r>
          </a:p>
        </p:txBody>
      </p:sp>
      <p:pic>
        <p:nvPicPr>
          <p:cNvPr id="12" name="Content Placeholder 11">
            <a:extLst>
              <a:ext uri="{FF2B5EF4-FFF2-40B4-BE49-F238E27FC236}">
                <a16:creationId xmlns:a16="http://schemas.microsoft.com/office/drawing/2014/main" id="{D173AB30-D33B-A048-824E-F56B3B3B114A}"/>
              </a:ext>
            </a:extLst>
          </p:cNvPr>
          <p:cNvPicPr>
            <a:picLocks noGrp="1" noChangeAspect="1"/>
          </p:cNvPicPr>
          <p:nvPr>
            <p:ph idx="1"/>
          </p:nvPr>
        </p:nvPicPr>
        <p:blipFill>
          <a:blip r:embed="rId3"/>
          <a:stretch>
            <a:fillRect/>
          </a:stretch>
        </p:blipFill>
        <p:spPr>
          <a:xfrm>
            <a:off x="2472440" y="1975739"/>
            <a:ext cx="7247119" cy="4517136"/>
          </a:xfrm>
        </p:spPr>
      </p:pic>
    </p:spTree>
    <p:extLst>
      <p:ext uri="{BB962C8B-B14F-4D97-AF65-F5344CB8AC3E}">
        <p14:creationId xmlns:p14="http://schemas.microsoft.com/office/powerpoint/2010/main" val="797837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Sequences that are further apart in time are more diverged</a:t>
            </a:r>
          </a:p>
        </p:txBody>
      </p:sp>
      <p:pic>
        <p:nvPicPr>
          <p:cNvPr id="7" name="Picture 6" descr="A close up of a map&#10;&#10;Description automatically generated">
            <a:extLst>
              <a:ext uri="{FF2B5EF4-FFF2-40B4-BE49-F238E27FC236}">
                <a16:creationId xmlns:a16="http://schemas.microsoft.com/office/drawing/2014/main" id="{E1F1C13F-5287-5949-A61D-AC7F3CA47FD9}"/>
              </a:ext>
            </a:extLst>
          </p:cNvPr>
          <p:cNvPicPr>
            <a:picLocks noChangeAspect="1"/>
          </p:cNvPicPr>
          <p:nvPr/>
        </p:nvPicPr>
        <p:blipFill>
          <a:blip r:embed="rId3"/>
          <a:stretch>
            <a:fillRect/>
          </a:stretch>
        </p:blipFill>
        <p:spPr>
          <a:xfrm>
            <a:off x="1492250" y="1578925"/>
            <a:ext cx="9207500" cy="4737100"/>
          </a:xfrm>
          <a:prstGeom prst="rect">
            <a:avLst/>
          </a:prstGeom>
        </p:spPr>
      </p:pic>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spTree>
    <p:extLst>
      <p:ext uri="{BB962C8B-B14F-4D97-AF65-F5344CB8AC3E}">
        <p14:creationId xmlns:p14="http://schemas.microsoft.com/office/powerpoint/2010/main" val="3358357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Molecular clocks bring us from divergence trees to time trees</a:t>
            </a:r>
          </a:p>
        </p:txBody>
      </p:sp>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pic>
        <p:nvPicPr>
          <p:cNvPr id="4" name="Picture 3" descr="A close up of a map&#10;&#10;Description automatically generated">
            <a:extLst>
              <a:ext uri="{FF2B5EF4-FFF2-40B4-BE49-F238E27FC236}">
                <a16:creationId xmlns:a16="http://schemas.microsoft.com/office/drawing/2014/main" id="{CFE60910-2ED9-B74E-8CB4-B90F96DD7D33}"/>
              </a:ext>
            </a:extLst>
          </p:cNvPr>
          <p:cNvPicPr>
            <a:picLocks noChangeAspect="1"/>
          </p:cNvPicPr>
          <p:nvPr/>
        </p:nvPicPr>
        <p:blipFill>
          <a:blip r:embed="rId3"/>
          <a:stretch>
            <a:fillRect/>
          </a:stretch>
        </p:blipFill>
        <p:spPr>
          <a:xfrm>
            <a:off x="1485900" y="1581805"/>
            <a:ext cx="9220200" cy="4787900"/>
          </a:xfrm>
          <a:prstGeom prst="rect">
            <a:avLst/>
          </a:prstGeom>
        </p:spPr>
      </p:pic>
    </p:spTree>
    <p:extLst>
      <p:ext uri="{BB962C8B-B14F-4D97-AF65-F5344CB8AC3E}">
        <p14:creationId xmlns:p14="http://schemas.microsoft.com/office/powerpoint/2010/main" val="3288651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DAC2-E629-AA46-913D-09A8A21D376A}"/>
              </a:ext>
            </a:extLst>
          </p:cNvPr>
          <p:cNvSpPr>
            <a:spLocks noGrp="1"/>
          </p:cNvSpPr>
          <p:nvPr>
            <p:ph type="title"/>
          </p:nvPr>
        </p:nvSpPr>
        <p:spPr/>
        <p:txBody>
          <a:bodyPr/>
          <a:lstStyle/>
          <a:p>
            <a:r>
              <a:rPr lang="en-US" dirty="0"/>
              <a:t>What is my clock rate? (from Holmes et al. 2016</a:t>
            </a:r>
          </a:p>
        </p:txBody>
      </p:sp>
      <p:sp>
        <p:nvSpPr>
          <p:cNvPr id="3" name="Content Placeholder 2">
            <a:extLst>
              <a:ext uri="{FF2B5EF4-FFF2-40B4-BE49-F238E27FC236}">
                <a16:creationId xmlns:a16="http://schemas.microsoft.com/office/drawing/2014/main" id="{F08725EB-ADE9-744F-91BC-E68E7F949AB4}"/>
              </a:ext>
            </a:extLst>
          </p:cNvPr>
          <p:cNvSpPr>
            <a:spLocks noGrp="1"/>
          </p:cNvSpPr>
          <p:nvPr>
            <p:ph idx="1"/>
          </p:nvPr>
        </p:nvSpPr>
        <p:spPr/>
        <p:txBody>
          <a:bodyPr>
            <a:normAutofit lnSpcReduction="10000"/>
          </a:bodyPr>
          <a:lstStyle/>
          <a:p>
            <a:r>
              <a:rPr lang="en-US" b="1" dirty="0"/>
              <a:t>Mutation rate (short term, faster): </a:t>
            </a:r>
            <a:r>
              <a:rPr lang="en-US" dirty="0"/>
              <a:t>Error rate in replication.</a:t>
            </a:r>
          </a:p>
          <a:p>
            <a:endParaRPr lang="en-US" dirty="0"/>
          </a:p>
          <a:p>
            <a:r>
              <a:rPr lang="en-US" b="1" dirty="0"/>
              <a:t>Substitution rate (long term, slower): </a:t>
            </a:r>
            <a:r>
              <a:rPr lang="en-US" dirty="0"/>
              <a:t>Long term rate of evolution.</a:t>
            </a:r>
          </a:p>
          <a:p>
            <a:endParaRPr lang="en-US" dirty="0"/>
          </a:p>
          <a:p>
            <a:r>
              <a:rPr lang="en-US" b="1" dirty="0"/>
              <a:t>Evolutionary rate (=clock rate): </a:t>
            </a:r>
            <a:r>
              <a:rPr lang="en-US" dirty="0"/>
              <a:t>Measured rate of change. Result of mutation rate and population processes, such as selection. Typically sits between the mutation and substitution rate (The notation in BEAST is confusing with regards to what is what).</a:t>
            </a:r>
          </a:p>
          <a:p>
            <a:endParaRPr lang="en-US" dirty="0"/>
          </a:p>
        </p:txBody>
      </p:sp>
    </p:spTree>
    <p:extLst>
      <p:ext uri="{BB962C8B-B14F-4D97-AF65-F5344CB8AC3E}">
        <p14:creationId xmlns:p14="http://schemas.microsoft.com/office/powerpoint/2010/main" val="1891346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Different organisms have vastly different rates of evolution</a:t>
            </a:r>
          </a:p>
        </p:txBody>
      </p:sp>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Duchene et al., 2018, Virus </a:t>
            </a:r>
            <a:r>
              <a:rPr lang="en-US" dirty="0" err="1"/>
              <a:t>Evol</a:t>
            </a:r>
            <a:endParaRPr lang="en-US" i="1" dirty="0"/>
          </a:p>
        </p:txBody>
      </p:sp>
      <p:pic>
        <p:nvPicPr>
          <p:cNvPr id="5" name="New picture">
            <a:extLst>
              <a:ext uri="{FF2B5EF4-FFF2-40B4-BE49-F238E27FC236}">
                <a16:creationId xmlns:a16="http://schemas.microsoft.com/office/drawing/2014/main" id="{18BD98CC-C8F6-1A4C-BB0E-43A8ED558AA7}"/>
              </a:ext>
            </a:extLst>
          </p:cNvPr>
          <p:cNvPicPr/>
          <p:nvPr/>
        </p:nvPicPr>
        <p:blipFill>
          <a:blip r:embed="rId2"/>
          <a:stretch>
            <a:fillRect/>
          </a:stretch>
        </p:blipFill>
        <p:spPr>
          <a:xfrm>
            <a:off x="2610644" y="1690688"/>
            <a:ext cx="6970711" cy="4797980"/>
          </a:xfrm>
          <a:prstGeom prst="rect">
            <a:avLst/>
          </a:prstGeom>
        </p:spPr>
      </p:pic>
    </p:spTree>
    <p:extLst>
      <p:ext uri="{BB962C8B-B14F-4D97-AF65-F5344CB8AC3E}">
        <p14:creationId xmlns:p14="http://schemas.microsoft.com/office/powerpoint/2010/main" val="1954136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normAutofit fontScale="90000"/>
          </a:bodyPr>
          <a:lstStyle/>
          <a:p>
            <a:r>
              <a:rPr lang="en-US" dirty="0"/>
              <a:t>Mathematically clock models are functions that have divergence as input and time as output</a:t>
            </a:r>
          </a:p>
        </p:txBody>
      </p:sp>
      <p:sp>
        <p:nvSpPr>
          <p:cNvPr id="3" name="Content Placeholder 2">
            <a:extLst>
              <a:ext uri="{FF2B5EF4-FFF2-40B4-BE49-F238E27FC236}">
                <a16:creationId xmlns:a16="http://schemas.microsoft.com/office/drawing/2014/main" id="{5A0CBAFB-5672-9742-A246-B09A73147700}"/>
              </a:ext>
            </a:extLst>
          </p:cNvPr>
          <p:cNvSpPr>
            <a:spLocks noGrp="1"/>
          </p:cNvSpPr>
          <p:nvPr>
            <p:ph idx="1"/>
          </p:nvPr>
        </p:nvSpPr>
        <p:spPr/>
        <p:txBody>
          <a:bodyPr/>
          <a:lstStyle/>
          <a:p>
            <a:endParaRPr lang="en-US" b="1" dirty="0"/>
          </a:p>
          <a:p>
            <a:endParaRPr lang="en-US" b="1" dirty="0"/>
          </a:p>
          <a:p>
            <a:r>
              <a:rPr lang="en-US" b="1" dirty="0"/>
              <a:t>Strict clock models </a:t>
            </a:r>
            <a:r>
              <a:rPr lang="en-US" dirty="0"/>
              <a:t>assume that evolution happens equally fast on each branch of a tree. Strict clocks are mostly used to study pathogens over rather short times (a few years)</a:t>
            </a:r>
          </a:p>
          <a:p>
            <a:endParaRPr lang="en-US" dirty="0"/>
          </a:p>
          <a:p>
            <a:pPr marL="0" indent="0">
              <a:buNone/>
            </a:pPr>
            <a:endParaRPr lang="en-US" b="1" dirty="0"/>
          </a:p>
          <a:p>
            <a:endParaRPr lang="en-US" b="1" dirty="0"/>
          </a:p>
        </p:txBody>
      </p:sp>
    </p:spTree>
    <p:extLst>
      <p:ext uri="{BB962C8B-B14F-4D97-AF65-F5344CB8AC3E}">
        <p14:creationId xmlns:p14="http://schemas.microsoft.com/office/powerpoint/2010/main" val="314473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Such clock models can be used to estimate common ancestor times</a:t>
            </a:r>
          </a:p>
        </p:txBody>
      </p:sp>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Bedford et al., 2020, </a:t>
            </a:r>
            <a:r>
              <a:rPr lang="en-US" dirty="0" err="1"/>
              <a:t>BioRxiv</a:t>
            </a:r>
            <a:endParaRPr lang="en-US" i="1" dirty="0"/>
          </a:p>
        </p:txBody>
      </p:sp>
      <p:pic>
        <p:nvPicPr>
          <p:cNvPr id="9" name="Picture 8" descr="A close up of a map&#10;&#10;Description automatically generated">
            <a:extLst>
              <a:ext uri="{FF2B5EF4-FFF2-40B4-BE49-F238E27FC236}">
                <a16:creationId xmlns:a16="http://schemas.microsoft.com/office/drawing/2014/main" id="{C0372CCB-F0EA-D748-B954-859878159D94}"/>
              </a:ext>
            </a:extLst>
          </p:cNvPr>
          <p:cNvPicPr>
            <a:picLocks noChangeAspect="1"/>
          </p:cNvPicPr>
          <p:nvPr/>
        </p:nvPicPr>
        <p:blipFill>
          <a:blip r:embed="rId3"/>
          <a:stretch>
            <a:fillRect/>
          </a:stretch>
        </p:blipFill>
        <p:spPr>
          <a:xfrm>
            <a:off x="3155577" y="1547267"/>
            <a:ext cx="5833880" cy="5310733"/>
          </a:xfrm>
          <a:prstGeom prst="rect">
            <a:avLst/>
          </a:prstGeom>
        </p:spPr>
      </p:pic>
    </p:spTree>
    <p:extLst>
      <p:ext uri="{BB962C8B-B14F-4D97-AF65-F5344CB8AC3E}">
        <p14:creationId xmlns:p14="http://schemas.microsoft.com/office/powerpoint/2010/main" val="602601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E9B7E-2447-2041-820E-7A1405B97185}"/>
              </a:ext>
            </a:extLst>
          </p:cNvPr>
          <p:cNvSpPr>
            <a:spLocks noGrp="1"/>
          </p:cNvSpPr>
          <p:nvPr>
            <p:ph type="title"/>
          </p:nvPr>
        </p:nvSpPr>
        <p:spPr/>
        <p:txBody>
          <a:bodyPr>
            <a:normAutofit fontScale="90000"/>
          </a:bodyPr>
          <a:lstStyle/>
          <a:p>
            <a:r>
              <a:rPr lang="en-US" dirty="0"/>
              <a:t>Random clock models allow to account for rate differences across different branches of a phylogeny</a:t>
            </a:r>
          </a:p>
        </p:txBody>
      </p:sp>
      <p:pic>
        <p:nvPicPr>
          <p:cNvPr id="4" name="Picture 16" descr="&#10;clock2.png                                                     0007EAEFMacintosh HD                   C16FBD73:">
            <a:extLst>
              <a:ext uri="{FF2B5EF4-FFF2-40B4-BE49-F238E27FC236}">
                <a16:creationId xmlns:a16="http://schemas.microsoft.com/office/drawing/2014/main" id="{942BF782-3522-BA46-B9F2-A97DFEFC4F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376068" y="4074505"/>
            <a:ext cx="1439863" cy="1597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3" descr="&#10;clock1.png                                                     0007EAEFMacintosh HD                   C16FBD73:">
            <a:extLst>
              <a:ext uri="{FF2B5EF4-FFF2-40B4-BE49-F238E27FC236}">
                <a16:creationId xmlns:a16="http://schemas.microsoft.com/office/drawing/2014/main" id="{8F238D76-2AFA-5C45-BDB8-B2D762DF6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696899" y="4075300"/>
            <a:ext cx="1439863" cy="159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19" descr="&#10;clock3.png                                                     0007EAEFMacintosh HD                   C16FBD73:">
            <a:extLst>
              <a:ext uri="{FF2B5EF4-FFF2-40B4-BE49-F238E27FC236}">
                <a16:creationId xmlns:a16="http://schemas.microsoft.com/office/drawing/2014/main" id="{836BAD40-90ED-784C-B6D9-470A6E4B28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9055238" y="4074505"/>
            <a:ext cx="1439863" cy="1597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a:extLst>
              <a:ext uri="{FF2B5EF4-FFF2-40B4-BE49-F238E27FC236}">
                <a16:creationId xmlns:a16="http://schemas.microsoft.com/office/drawing/2014/main" id="{767EDD89-84C9-094B-8821-246D85690825}"/>
              </a:ext>
            </a:extLst>
          </p:cNvPr>
          <p:cNvSpPr txBox="1"/>
          <p:nvPr/>
        </p:nvSpPr>
        <p:spPr>
          <a:xfrm flipH="1">
            <a:off x="1571575" y="2460222"/>
            <a:ext cx="3047558" cy="923330"/>
          </a:xfrm>
          <a:prstGeom prst="rect">
            <a:avLst/>
          </a:prstGeom>
          <a:noFill/>
        </p:spPr>
        <p:txBody>
          <a:bodyPr wrap="square" rtlCol="0">
            <a:spAutoFit/>
          </a:bodyPr>
          <a:lstStyle/>
          <a:p>
            <a:r>
              <a:rPr lang="en-US" b="1" dirty="0">
                <a:latin typeface="Helvetica" pitchFamily="2" charset="0"/>
              </a:rPr>
              <a:t>Strict Clock: </a:t>
            </a:r>
          </a:p>
          <a:p>
            <a:r>
              <a:rPr lang="en-US" dirty="0">
                <a:latin typeface="Helvetica" pitchFamily="2" charset="0"/>
              </a:rPr>
              <a:t>All Branches evolve equally fast.</a:t>
            </a:r>
          </a:p>
        </p:txBody>
      </p:sp>
      <p:sp>
        <p:nvSpPr>
          <p:cNvPr id="11" name="TextBox 10">
            <a:extLst>
              <a:ext uri="{FF2B5EF4-FFF2-40B4-BE49-F238E27FC236}">
                <a16:creationId xmlns:a16="http://schemas.microsoft.com/office/drawing/2014/main" id="{2E58230F-A961-2A49-8356-A23E6A89C6C3}"/>
              </a:ext>
            </a:extLst>
          </p:cNvPr>
          <p:cNvSpPr txBox="1"/>
          <p:nvPr/>
        </p:nvSpPr>
        <p:spPr>
          <a:xfrm flipH="1">
            <a:off x="5079483" y="2441542"/>
            <a:ext cx="3047558" cy="1200329"/>
          </a:xfrm>
          <a:prstGeom prst="rect">
            <a:avLst/>
          </a:prstGeom>
          <a:noFill/>
        </p:spPr>
        <p:txBody>
          <a:bodyPr wrap="square" rtlCol="0">
            <a:spAutoFit/>
          </a:bodyPr>
          <a:lstStyle/>
          <a:p>
            <a:r>
              <a:rPr lang="en-US" b="1" dirty="0">
                <a:latin typeface="Helvetica" pitchFamily="2" charset="0"/>
              </a:rPr>
              <a:t>Local Clock: </a:t>
            </a:r>
          </a:p>
          <a:p>
            <a:r>
              <a:rPr lang="en-US" dirty="0">
                <a:latin typeface="Helvetica" pitchFamily="2" charset="0"/>
              </a:rPr>
              <a:t>Speed of evolution can change at estimated points in time.</a:t>
            </a:r>
          </a:p>
        </p:txBody>
      </p:sp>
      <p:sp>
        <p:nvSpPr>
          <p:cNvPr id="12" name="TextBox 11">
            <a:extLst>
              <a:ext uri="{FF2B5EF4-FFF2-40B4-BE49-F238E27FC236}">
                <a16:creationId xmlns:a16="http://schemas.microsoft.com/office/drawing/2014/main" id="{36D1DA10-A6D4-584F-91A1-7B4D02716DDA}"/>
              </a:ext>
            </a:extLst>
          </p:cNvPr>
          <p:cNvSpPr txBox="1"/>
          <p:nvPr/>
        </p:nvSpPr>
        <p:spPr>
          <a:xfrm flipH="1">
            <a:off x="8976657" y="2441541"/>
            <a:ext cx="3047558" cy="1200329"/>
          </a:xfrm>
          <a:prstGeom prst="rect">
            <a:avLst/>
          </a:prstGeom>
          <a:noFill/>
        </p:spPr>
        <p:txBody>
          <a:bodyPr wrap="square" rtlCol="0">
            <a:spAutoFit/>
          </a:bodyPr>
          <a:lstStyle/>
          <a:p>
            <a:r>
              <a:rPr lang="en-US" b="1" dirty="0">
                <a:latin typeface="Helvetica" pitchFamily="2" charset="0"/>
              </a:rPr>
              <a:t>Uncorrelated Clock: </a:t>
            </a:r>
          </a:p>
          <a:p>
            <a:r>
              <a:rPr lang="en-US" dirty="0">
                <a:latin typeface="Helvetica" pitchFamily="2" charset="0"/>
              </a:rPr>
              <a:t>Each branch evolves at a speed that is a random draw from a distribution.</a:t>
            </a:r>
          </a:p>
        </p:txBody>
      </p:sp>
    </p:spTree>
    <p:extLst>
      <p:ext uri="{BB962C8B-B14F-4D97-AF65-F5344CB8AC3E}">
        <p14:creationId xmlns:p14="http://schemas.microsoft.com/office/powerpoint/2010/main" val="1708327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normAutofit/>
          </a:bodyPr>
          <a:lstStyle/>
          <a:p>
            <a:r>
              <a:rPr lang="en-US" dirty="0"/>
              <a:t>Viruses can have different evolutionary rates depending on the host</a:t>
            </a:r>
          </a:p>
        </p:txBody>
      </p:sp>
      <p:pic>
        <p:nvPicPr>
          <p:cNvPr id="4" name="Picture 7" descr="C:\Documents and Settings\Administrator\Desktop\ppt2.11\completed\nature13016-f2.jpg">
            <a:extLst>
              <a:ext uri="{FF2B5EF4-FFF2-40B4-BE49-F238E27FC236}">
                <a16:creationId xmlns:a16="http://schemas.microsoft.com/office/drawing/2014/main" id="{C83222E6-454C-B146-8074-29C1243F37F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50000" b="76106"/>
          <a:stretch/>
        </p:blipFill>
        <p:spPr bwMode="auto">
          <a:xfrm>
            <a:off x="2883234" y="1856998"/>
            <a:ext cx="6425532" cy="4412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19747D59-5C00-D940-ACAE-5E2117978D5F}"/>
              </a:ext>
            </a:extLst>
          </p:cNvPr>
          <p:cNvSpPr txBox="1"/>
          <p:nvPr/>
        </p:nvSpPr>
        <p:spPr>
          <a:xfrm>
            <a:off x="9036424" y="6488668"/>
            <a:ext cx="3155576" cy="369332"/>
          </a:xfrm>
          <a:prstGeom prst="rect">
            <a:avLst/>
          </a:prstGeom>
          <a:noFill/>
        </p:spPr>
        <p:txBody>
          <a:bodyPr wrap="square" rtlCol="0">
            <a:spAutoFit/>
          </a:bodyPr>
          <a:lstStyle/>
          <a:p>
            <a:r>
              <a:rPr lang="en-US" dirty="0" err="1"/>
              <a:t>Worobey</a:t>
            </a:r>
            <a:r>
              <a:rPr lang="en-US" dirty="0"/>
              <a:t> et al., 2014, </a:t>
            </a:r>
            <a:r>
              <a:rPr lang="en-US" i="1" dirty="0"/>
              <a:t>Nature</a:t>
            </a:r>
          </a:p>
        </p:txBody>
      </p:sp>
    </p:spTree>
    <p:extLst>
      <p:ext uri="{BB962C8B-B14F-4D97-AF65-F5344CB8AC3E}">
        <p14:creationId xmlns:p14="http://schemas.microsoft.com/office/powerpoint/2010/main" val="1341899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a:xfrm>
            <a:off x="5463244" y="365125"/>
            <a:ext cx="5890555" cy="2752148"/>
          </a:xfrm>
        </p:spPr>
        <p:txBody>
          <a:bodyPr>
            <a:normAutofit fontScale="90000"/>
          </a:bodyPr>
          <a:lstStyle/>
          <a:p>
            <a:r>
              <a:rPr lang="en-US" dirty="0"/>
              <a:t>Uncorrelated clocks assume each branch evolve with a rate that is a random draw from a distribution</a:t>
            </a:r>
          </a:p>
        </p:txBody>
      </p:sp>
      <p:sp>
        <p:nvSpPr>
          <p:cNvPr id="5" name="TextBox 4">
            <a:extLst>
              <a:ext uri="{FF2B5EF4-FFF2-40B4-BE49-F238E27FC236}">
                <a16:creationId xmlns:a16="http://schemas.microsoft.com/office/drawing/2014/main" id="{19747D59-5C00-D940-ACAE-5E2117978D5F}"/>
              </a:ext>
            </a:extLst>
          </p:cNvPr>
          <p:cNvSpPr txBox="1"/>
          <p:nvPr/>
        </p:nvSpPr>
        <p:spPr>
          <a:xfrm>
            <a:off x="9036424" y="6488668"/>
            <a:ext cx="3155576" cy="369332"/>
          </a:xfrm>
          <a:prstGeom prst="rect">
            <a:avLst/>
          </a:prstGeom>
          <a:noFill/>
        </p:spPr>
        <p:txBody>
          <a:bodyPr wrap="square" rtlCol="0">
            <a:spAutoFit/>
          </a:bodyPr>
          <a:lstStyle/>
          <a:p>
            <a:r>
              <a:rPr lang="en-US" dirty="0"/>
              <a:t>Drummond et al., 2006, </a:t>
            </a:r>
            <a:r>
              <a:rPr lang="en-US" i="1" dirty="0" err="1"/>
              <a:t>PLoS</a:t>
            </a:r>
            <a:r>
              <a:rPr lang="en-US" i="1" dirty="0"/>
              <a:t> B.</a:t>
            </a:r>
          </a:p>
        </p:txBody>
      </p:sp>
      <p:pic>
        <p:nvPicPr>
          <p:cNvPr id="6" name="Picture 2">
            <a:extLst>
              <a:ext uri="{FF2B5EF4-FFF2-40B4-BE49-F238E27FC236}">
                <a16:creationId xmlns:a16="http://schemas.microsoft.com/office/drawing/2014/main" id="{CAB7928A-F97C-8E4F-B622-AF2643D387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92" y="365125"/>
            <a:ext cx="5405453" cy="61290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75D9827D-875B-724D-8E59-D22F9E2339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3244" y="3204374"/>
            <a:ext cx="4120573" cy="3284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6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normAutofit/>
          </a:bodyPr>
          <a:lstStyle/>
          <a:p>
            <a:r>
              <a:rPr lang="en-US" dirty="0"/>
              <a:t>Local clocks allow for clock range to change at pre specified points</a:t>
            </a:r>
          </a:p>
        </p:txBody>
      </p:sp>
      <p:sp>
        <p:nvSpPr>
          <p:cNvPr id="5" name="TextBox 4">
            <a:extLst>
              <a:ext uri="{FF2B5EF4-FFF2-40B4-BE49-F238E27FC236}">
                <a16:creationId xmlns:a16="http://schemas.microsoft.com/office/drawing/2014/main" id="{19747D59-5C00-D940-ACAE-5E2117978D5F}"/>
              </a:ext>
            </a:extLst>
          </p:cNvPr>
          <p:cNvSpPr txBox="1"/>
          <p:nvPr/>
        </p:nvSpPr>
        <p:spPr>
          <a:xfrm>
            <a:off x="9036424" y="6488668"/>
            <a:ext cx="3155576" cy="369332"/>
          </a:xfrm>
          <a:prstGeom prst="rect">
            <a:avLst/>
          </a:prstGeom>
          <a:noFill/>
        </p:spPr>
        <p:txBody>
          <a:bodyPr wrap="square" rtlCol="0">
            <a:spAutoFit/>
          </a:bodyPr>
          <a:lstStyle/>
          <a:p>
            <a:r>
              <a:rPr lang="en-US" dirty="0"/>
              <a:t>Drummond et al., 2010, </a:t>
            </a:r>
            <a:r>
              <a:rPr lang="en-US" i="1" dirty="0"/>
              <a:t>BMC</a:t>
            </a:r>
          </a:p>
        </p:txBody>
      </p:sp>
      <p:sp>
        <p:nvSpPr>
          <p:cNvPr id="3" name="Content Placeholder 2">
            <a:extLst>
              <a:ext uri="{FF2B5EF4-FFF2-40B4-BE49-F238E27FC236}">
                <a16:creationId xmlns:a16="http://schemas.microsoft.com/office/drawing/2014/main" id="{A84473DB-06A7-7542-B9C0-4565D9BEEB4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E22D940B-E383-3C45-9B09-F90193A89077}"/>
              </a:ext>
            </a:extLst>
          </p:cNvPr>
          <p:cNvPicPr>
            <a:picLocks noChangeAspect="1"/>
          </p:cNvPicPr>
          <p:nvPr/>
        </p:nvPicPr>
        <p:blipFill>
          <a:blip r:embed="rId3"/>
          <a:stretch>
            <a:fillRect/>
          </a:stretch>
        </p:blipFill>
        <p:spPr>
          <a:xfrm>
            <a:off x="3705406" y="1691544"/>
            <a:ext cx="4781187" cy="4797124"/>
          </a:xfrm>
          <a:prstGeom prst="rect">
            <a:avLst/>
          </a:prstGeom>
        </p:spPr>
      </p:pic>
    </p:spTree>
    <p:extLst>
      <p:ext uri="{BB962C8B-B14F-4D97-AF65-F5344CB8AC3E}">
        <p14:creationId xmlns:p14="http://schemas.microsoft.com/office/powerpoint/2010/main" val="1811937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When pathogens are replicated, random errors occur, some of which will rise to fixation.</a:t>
            </a:r>
          </a:p>
        </p:txBody>
      </p:sp>
      <p:pic>
        <p:nvPicPr>
          <p:cNvPr id="13" name="Content Placeholder 12">
            <a:extLst>
              <a:ext uri="{FF2B5EF4-FFF2-40B4-BE49-F238E27FC236}">
                <a16:creationId xmlns:a16="http://schemas.microsoft.com/office/drawing/2014/main" id="{05651570-5F4C-DB48-AFD0-8E270E7CEE46}"/>
              </a:ext>
            </a:extLst>
          </p:cNvPr>
          <p:cNvPicPr>
            <a:picLocks noGrp="1" noChangeAspect="1"/>
          </p:cNvPicPr>
          <p:nvPr>
            <p:ph idx="1"/>
          </p:nvPr>
        </p:nvPicPr>
        <p:blipFill>
          <a:blip r:embed="rId3"/>
          <a:stretch>
            <a:fillRect/>
          </a:stretch>
        </p:blipFill>
        <p:spPr>
          <a:xfrm>
            <a:off x="2473637" y="1977231"/>
            <a:ext cx="7244725" cy="4515644"/>
          </a:xfrm>
        </p:spPr>
      </p:pic>
    </p:spTree>
    <p:extLst>
      <p:ext uri="{BB962C8B-B14F-4D97-AF65-F5344CB8AC3E}">
        <p14:creationId xmlns:p14="http://schemas.microsoft.com/office/powerpoint/2010/main" val="18113504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Over long time windows, there is a clear relationship between divergence and time</a:t>
            </a:r>
          </a:p>
        </p:txBody>
      </p:sp>
      <p:pic>
        <p:nvPicPr>
          <p:cNvPr id="7" name="Picture 6" descr="A close up of a map&#10;&#10;Description automatically generated">
            <a:extLst>
              <a:ext uri="{FF2B5EF4-FFF2-40B4-BE49-F238E27FC236}">
                <a16:creationId xmlns:a16="http://schemas.microsoft.com/office/drawing/2014/main" id="{E1F1C13F-5287-5949-A61D-AC7F3CA47FD9}"/>
              </a:ext>
            </a:extLst>
          </p:cNvPr>
          <p:cNvPicPr>
            <a:picLocks noChangeAspect="1"/>
          </p:cNvPicPr>
          <p:nvPr/>
        </p:nvPicPr>
        <p:blipFill>
          <a:blip r:embed="rId3"/>
          <a:stretch>
            <a:fillRect/>
          </a:stretch>
        </p:blipFill>
        <p:spPr>
          <a:xfrm>
            <a:off x="1492250" y="1578925"/>
            <a:ext cx="9207500" cy="4737100"/>
          </a:xfrm>
          <a:prstGeom prst="rect">
            <a:avLst/>
          </a:prstGeom>
        </p:spPr>
      </p:pic>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spTree>
    <p:extLst>
      <p:ext uri="{BB962C8B-B14F-4D97-AF65-F5344CB8AC3E}">
        <p14:creationId xmlns:p14="http://schemas.microsoft.com/office/powerpoint/2010/main" val="2937791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normAutofit/>
          </a:bodyPr>
          <a:lstStyle/>
          <a:p>
            <a:r>
              <a:rPr lang="en-US" dirty="0"/>
              <a:t>Over shorter time windows, this might, however, not be the case</a:t>
            </a:r>
          </a:p>
        </p:txBody>
      </p:sp>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pic>
        <p:nvPicPr>
          <p:cNvPr id="4" name="Picture 3" descr="A close up of a map&#10;&#10;Description automatically generated">
            <a:extLst>
              <a:ext uri="{FF2B5EF4-FFF2-40B4-BE49-F238E27FC236}">
                <a16:creationId xmlns:a16="http://schemas.microsoft.com/office/drawing/2014/main" id="{867474E4-1A0F-C94C-9D47-30D873C2D219}"/>
              </a:ext>
            </a:extLst>
          </p:cNvPr>
          <p:cNvPicPr>
            <a:picLocks noChangeAspect="1"/>
          </p:cNvPicPr>
          <p:nvPr/>
        </p:nvPicPr>
        <p:blipFill>
          <a:blip r:embed="rId3"/>
          <a:stretch>
            <a:fillRect/>
          </a:stretch>
        </p:blipFill>
        <p:spPr>
          <a:xfrm>
            <a:off x="609600" y="1611868"/>
            <a:ext cx="10388600" cy="4876800"/>
          </a:xfrm>
          <a:prstGeom prst="rect">
            <a:avLst/>
          </a:prstGeom>
        </p:spPr>
      </p:pic>
    </p:spTree>
    <p:extLst>
      <p:ext uri="{BB962C8B-B14F-4D97-AF65-F5344CB8AC3E}">
        <p14:creationId xmlns:p14="http://schemas.microsoft.com/office/powerpoint/2010/main" val="8481228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Is there enough signal to estimate evolutionary rates? Tip Randomization</a:t>
            </a:r>
          </a:p>
        </p:txBody>
      </p:sp>
      <p:pic>
        <p:nvPicPr>
          <p:cNvPr id="5" name="Picture 4" descr="A close up of a mans face&#10;&#10;Description automatically generated">
            <a:extLst>
              <a:ext uri="{FF2B5EF4-FFF2-40B4-BE49-F238E27FC236}">
                <a16:creationId xmlns:a16="http://schemas.microsoft.com/office/drawing/2014/main" id="{3301B750-B34F-4946-912A-A41B04632D5E}"/>
              </a:ext>
            </a:extLst>
          </p:cNvPr>
          <p:cNvPicPr>
            <a:picLocks noChangeAspect="1"/>
          </p:cNvPicPr>
          <p:nvPr/>
        </p:nvPicPr>
        <p:blipFill>
          <a:blip r:embed="rId3"/>
          <a:stretch>
            <a:fillRect/>
          </a:stretch>
        </p:blipFill>
        <p:spPr>
          <a:xfrm>
            <a:off x="3503629" y="1690688"/>
            <a:ext cx="5184742" cy="5137608"/>
          </a:xfrm>
          <a:prstGeom prst="rect">
            <a:avLst/>
          </a:prstGeom>
        </p:spPr>
      </p:pic>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Duchene et al., 2015a, </a:t>
            </a:r>
            <a:r>
              <a:rPr lang="en-US" i="1" dirty="0"/>
              <a:t>MBE</a:t>
            </a:r>
          </a:p>
        </p:txBody>
      </p:sp>
    </p:spTree>
    <p:extLst>
      <p:ext uri="{BB962C8B-B14F-4D97-AF65-F5344CB8AC3E}">
        <p14:creationId xmlns:p14="http://schemas.microsoft.com/office/powerpoint/2010/main" val="611714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DAC2-E629-AA46-913D-09A8A21D376A}"/>
              </a:ext>
            </a:extLst>
          </p:cNvPr>
          <p:cNvSpPr>
            <a:spLocks noGrp="1"/>
          </p:cNvSpPr>
          <p:nvPr>
            <p:ph type="title"/>
          </p:nvPr>
        </p:nvSpPr>
        <p:spPr>
          <a:xfrm>
            <a:off x="4688378" y="365125"/>
            <a:ext cx="6665422" cy="3063875"/>
          </a:xfrm>
        </p:spPr>
        <p:txBody>
          <a:bodyPr/>
          <a:lstStyle/>
          <a:p>
            <a:r>
              <a:rPr lang="en-US" dirty="0"/>
              <a:t>Model choices not directly related to clock models can impact rate estimates</a:t>
            </a:r>
          </a:p>
        </p:txBody>
      </p:sp>
      <p:pic>
        <p:nvPicPr>
          <p:cNvPr id="5" name="Picture 4" descr="A screenshot of a cell phone&#10;&#10;Description automatically generated">
            <a:extLst>
              <a:ext uri="{FF2B5EF4-FFF2-40B4-BE49-F238E27FC236}">
                <a16:creationId xmlns:a16="http://schemas.microsoft.com/office/drawing/2014/main" id="{185ABC89-9830-7846-BBBE-5F4E7ED816B2}"/>
              </a:ext>
            </a:extLst>
          </p:cNvPr>
          <p:cNvPicPr>
            <a:picLocks noChangeAspect="1"/>
          </p:cNvPicPr>
          <p:nvPr/>
        </p:nvPicPr>
        <p:blipFill>
          <a:blip r:embed="rId3"/>
          <a:stretch>
            <a:fillRect/>
          </a:stretch>
        </p:blipFill>
        <p:spPr>
          <a:xfrm>
            <a:off x="223058" y="0"/>
            <a:ext cx="4465320" cy="6692986"/>
          </a:xfrm>
          <a:prstGeom prst="rect">
            <a:avLst/>
          </a:prstGeom>
        </p:spPr>
      </p:pic>
      <p:sp>
        <p:nvSpPr>
          <p:cNvPr id="6" name="TextBox 5">
            <a:extLst>
              <a:ext uri="{FF2B5EF4-FFF2-40B4-BE49-F238E27FC236}">
                <a16:creationId xmlns:a16="http://schemas.microsoft.com/office/drawing/2014/main" id="{06C9DEDE-AA00-784E-AD97-BED3D28923A5}"/>
              </a:ext>
            </a:extLst>
          </p:cNvPr>
          <p:cNvSpPr txBox="1"/>
          <p:nvPr/>
        </p:nvSpPr>
        <p:spPr>
          <a:xfrm>
            <a:off x="9036424" y="6488668"/>
            <a:ext cx="3155576" cy="369332"/>
          </a:xfrm>
          <a:prstGeom prst="rect">
            <a:avLst/>
          </a:prstGeom>
          <a:noFill/>
        </p:spPr>
        <p:txBody>
          <a:bodyPr wrap="square" rtlCol="0">
            <a:spAutoFit/>
          </a:bodyPr>
          <a:lstStyle/>
          <a:p>
            <a:r>
              <a:rPr lang="en-US" dirty="0" err="1"/>
              <a:t>Möller</a:t>
            </a:r>
            <a:r>
              <a:rPr lang="en-US" dirty="0"/>
              <a:t> et al., 2018, </a:t>
            </a:r>
            <a:r>
              <a:rPr lang="en-US" i="1" dirty="0"/>
              <a:t>PNAS</a:t>
            </a:r>
          </a:p>
        </p:txBody>
      </p:sp>
    </p:spTree>
    <p:extLst>
      <p:ext uri="{BB962C8B-B14F-4D97-AF65-F5344CB8AC3E}">
        <p14:creationId xmlns:p14="http://schemas.microsoft.com/office/powerpoint/2010/main" val="2621667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54C5-BEB6-434B-BE6F-E816D163732B}"/>
              </a:ext>
            </a:extLst>
          </p:cNvPr>
          <p:cNvSpPr>
            <a:spLocks noGrp="1"/>
          </p:cNvSpPr>
          <p:nvPr>
            <p:ph type="title"/>
          </p:nvPr>
        </p:nvSpPr>
        <p:spPr>
          <a:xfrm>
            <a:off x="838200" y="2906083"/>
            <a:ext cx="10515600" cy="1045834"/>
          </a:xfrm>
        </p:spPr>
        <p:txBody>
          <a:bodyPr/>
          <a:lstStyle/>
          <a:p>
            <a:pPr algn="ctr"/>
            <a:r>
              <a:rPr lang="en-US" dirty="0"/>
              <a:t>QUESTIONS?</a:t>
            </a:r>
          </a:p>
        </p:txBody>
      </p:sp>
    </p:spTree>
    <p:extLst>
      <p:ext uri="{BB962C8B-B14F-4D97-AF65-F5344CB8AC3E}">
        <p14:creationId xmlns:p14="http://schemas.microsoft.com/office/powerpoint/2010/main" val="3950706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9B95-646B-8445-A34B-38D7D0295F30}"/>
              </a:ext>
            </a:extLst>
          </p:cNvPr>
          <p:cNvSpPr>
            <a:spLocks noGrp="1"/>
          </p:cNvSpPr>
          <p:nvPr>
            <p:ph type="title"/>
          </p:nvPr>
        </p:nvSpPr>
        <p:spPr/>
        <p:txBody>
          <a:bodyPr/>
          <a:lstStyle/>
          <a:p>
            <a:r>
              <a:rPr lang="en-US" dirty="0"/>
              <a:t>Some reading material	</a:t>
            </a:r>
          </a:p>
        </p:txBody>
      </p:sp>
      <p:sp>
        <p:nvSpPr>
          <p:cNvPr id="3" name="Content Placeholder 2">
            <a:extLst>
              <a:ext uri="{FF2B5EF4-FFF2-40B4-BE49-F238E27FC236}">
                <a16:creationId xmlns:a16="http://schemas.microsoft.com/office/drawing/2014/main" id="{1EB0D751-4772-814B-9EA2-9B9C1C8F569B}"/>
              </a:ext>
            </a:extLst>
          </p:cNvPr>
          <p:cNvSpPr>
            <a:spLocks noGrp="1"/>
          </p:cNvSpPr>
          <p:nvPr>
            <p:ph idx="1"/>
          </p:nvPr>
        </p:nvSpPr>
        <p:spPr/>
        <p:txBody>
          <a:bodyPr>
            <a:normAutofit lnSpcReduction="10000"/>
          </a:bodyPr>
          <a:lstStyle/>
          <a:p>
            <a:r>
              <a:rPr lang="en-US" dirty="0"/>
              <a:t>Accounting for codon positions: </a:t>
            </a:r>
            <a:r>
              <a:rPr lang="en-US" u="sng" dirty="0">
                <a:hlinkClick r:id="rId2"/>
              </a:rPr>
              <a:t>https://doi.org/10.1093/molbev/msj021</a:t>
            </a:r>
            <a:endParaRPr lang="en-US" dirty="0"/>
          </a:p>
          <a:p>
            <a:r>
              <a:rPr lang="en-US" dirty="0"/>
              <a:t>Overfitting site models is ok: </a:t>
            </a:r>
            <a:r>
              <a:rPr lang="en-US" dirty="0">
                <a:hlinkClick r:id="rId3"/>
              </a:rPr>
              <a:t>https://www.nature.com/articles/s41467-019-08822-w</a:t>
            </a:r>
            <a:endParaRPr lang="en-US" dirty="0"/>
          </a:p>
          <a:p>
            <a:r>
              <a:rPr lang="en-US" dirty="0"/>
              <a:t>Posterior predictive simulations to evaluate clock signal: </a:t>
            </a:r>
            <a:r>
              <a:rPr lang="en-US" dirty="0">
                <a:hlinkClick r:id="rId4"/>
              </a:rPr>
              <a:t>https://academic.oup.com/mbe/article/32/11/2986/981260</a:t>
            </a:r>
            <a:endParaRPr lang="en-US" dirty="0"/>
          </a:p>
          <a:p>
            <a:r>
              <a:rPr lang="en-US" dirty="0"/>
              <a:t>Time randomization to evaluate clock signal: </a:t>
            </a:r>
            <a:r>
              <a:rPr lang="en-US" dirty="0">
                <a:hlinkClick r:id="rId5"/>
              </a:rPr>
              <a:t>https://academic.oup.com/mbe/article/32/7/1895/1016979</a:t>
            </a:r>
            <a:endParaRPr lang="en-US" dirty="0"/>
          </a:p>
          <a:p>
            <a:r>
              <a:rPr lang="en-US" dirty="0"/>
              <a:t>Rates of evolution in EBOV: </a:t>
            </a:r>
            <a:r>
              <a:rPr lang="en-US" dirty="0">
                <a:hlinkClick r:id="rId6"/>
              </a:rPr>
              <a:t>https://www.nature.com/articles/nature19790</a:t>
            </a:r>
            <a:endParaRPr lang="en-US" dirty="0"/>
          </a:p>
          <a:p>
            <a:pPr marL="0" indent="0">
              <a:buNone/>
            </a:pPr>
            <a:endParaRPr lang="en-US" dirty="0"/>
          </a:p>
        </p:txBody>
      </p:sp>
    </p:spTree>
    <p:extLst>
      <p:ext uri="{BB962C8B-B14F-4D97-AF65-F5344CB8AC3E}">
        <p14:creationId xmlns:p14="http://schemas.microsoft.com/office/powerpoint/2010/main" val="3857523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We can access some of this information by sequencing pathogens at the “tips” of phylogenetic trees.</a:t>
            </a:r>
          </a:p>
        </p:txBody>
      </p:sp>
      <p:pic>
        <p:nvPicPr>
          <p:cNvPr id="10" name="Content Placeholder 9">
            <a:extLst>
              <a:ext uri="{FF2B5EF4-FFF2-40B4-BE49-F238E27FC236}">
                <a16:creationId xmlns:a16="http://schemas.microsoft.com/office/drawing/2014/main" id="{D9CEAAEF-CD9A-B546-958D-1E8B321FE18D}"/>
              </a:ext>
            </a:extLst>
          </p:cNvPr>
          <p:cNvPicPr>
            <a:picLocks noGrp="1" noChangeAspect="1"/>
          </p:cNvPicPr>
          <p:nvPr>
            <p:ph idx="1"/>
          </p:nvPr>
        </p:nvPicPr>
        <p:blipFill>
          <a:blip r:embed="rId3"/>
          <a:stretch>
            <a:fillRect/>
          </a:stretch>
        </p:blipFill>
        <p:spPr>
          <a:xfrm>
            <a:off x="2472440" y="1975739"/>
            <a:ext cx="7247119" cy="4517136"/>
          </a:xfrm>
        </p:spPr>
      </p:pic>
    </p:spTree>
    <p:extLst>
      <p:ext uri="{BB962C8B-B14F-4D97-AF65-F5344CB8AC3E}">
        <p14:creationId xmlns:p14="http://schemas.microsoft.com/office/powerpoint/2010/main" val="2761644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This results in the data we typically have, i.e. a sequence alignment and the information when a sequence was isolated from a patient.</a:t>
            </a:r>
          </a:p>
        </p:txBody>
      </p:sp>
      <p:pic>
        <p:nvPicPr>
          <p:cNvPr id="6" name="Content Placeholder 5">
            <a:extLst>
              <a:ext uri="{FF2B5EF4-FFF2-40B4-BE49-F238E27FC236}">
                <a16:creationId xmlns:a16="http://schemas.microsoft.com/office/drawing/2014/main" id="{271D4182-9BD7-9440-8070-A4581D2D13A5}"/>
              </a:ext>
            </a:extLst>
          </p:cNvPr>
          <p:cNvPicPr>
            <a:picLocks noGrp="1" noChangeAspect="1"/>
          </p:cNvPicPr>
          <p:nvPr>
            <p:ph idx="1"/>
          </p:nvPr>
        </p:nvPicPr>
        <p:blipFill>
          <a:blip r:embed="rId3"/>
          <a:stretch>
            <a:fillRect/>
          </a:stretch>
        </p:blipFill>
        <p:spPr>
          <a:xfrm>
            <a:off x="2835275" y="2657766"/>
            <a:ext cx="6521450" cy="2818315"/>
          </a:xfrm>
        </p:spPr>
      </p:pic>
    </p:spTree>
    <p:extLst>
      <p:ext uri="{BB962C8B-B14F-4D97-AF65-F5344CB8AC3E}">
        <p14:creationId xmlns:p14="http://schemas.microsoft.com/office/powerpoint/2010/main" val="3281385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Evolutionary models allow us to get from sequence alignments and sampling times to phylogenetic trees.</a:t>
            </a:r>
          </a:p>
        </p:txBody>
      </p:sp>
      <p:pic>
        <p:nvPicPr>
          <p:cNvPr id="7" name="Content Placeholder 6">
            <a:extLst>
              <a:ext uri="{FF2B5EF4-FFF2-40B4-BE49-F238E27FC236}">
                <a16:creationId xmlns:a16="http://schemas.microsoft.com/office/drawing/2014/main" id="{FE3559AC-FD04-DF43-87C3-59E1BB8EB73C}"/>
              </a:ext>
            </a:extLst>
          </p:cNvPr>
          <p:cNvPicPr>
            <a:picLocks noGrp="1" noChangeAspect="1"/>
          </p:cNvPicPr>
          <p:nvPr>
            <p:ph idx="1"/>
          </p:nvPr>
        </p:nvPicPr>
        <p:blipFill>
          <a:blip r:embed="rId3"/>
          <a:stretch>
            <a:fillRect/>
          </a:stretch>
        </p:blipFill>
        <p:spPr>
          <a:xfrm>
            <a:off x="838200" y="2606726"/>
            <a:ext cx="10515600" cy="3560662"/>
          </a:xfrm>
        </p:spPr>
      </p:pic>
    </p:spTree>
    <p:extLst>
      <p:ext uri="{BB962C8B-B14F-4D97-AF65-F5344CB8AC3E}">
        <p14:creationId xmlns:p14="http://schemas.microsoft.com/office/powerpoint/2010/main" val="1729677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36A619-1E1C-D64F-9CD4-21BE6CD10F5C}"/>
              </a:ext>
            </a:extLst>
          </p:cNvPr>
          <p:cNvPicPr>
            <a:picLocks noGrp="1" noChangeAspect="1"/>
          </p:cNvPicPr>
          <p:nvPr>
            <p:ph idx="1"/>
          </p:nvPr>
        </p:nvPicPr>
        <p:blipFill>
          <a:blip r:embed="rId3"/>
          <a:stretch>
            <a:fillRect/>
          </a:stretch>
        </p:blipFill>
        <p:spPr>
          <a:xfrm>
            <a:off x="1698877" y="0"/>
            <a:ext cx="9654923" cy="7017134"/>
          </a:xfrm>
        </p:spPr>
      </p:pic>
    </p:spTree>
    <p:extLst>
      <p:ext uri="{BB962C8B-B14F-4D97-AF65-F5344CB8AC3E}">
        <p14:creationId xmlns:p14="http://schemas.microsoft.com/office/powerpoint/2010/main" val="2403710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fontScale="90000"/>
          </a:bodyPr>
          <a:lstStyle/>
          <a:p>
            <a:r>
              <a:rPr lang="en-US" dirty="0"/>
              <a:t>Getting from multiple sequence alignments to time tree can be done using different approaches</a:t>
            </a:r>
          </a:p>
        </p:txBody>
      </p:sp>
      <p:sp>
        <p:nvSpPr>
          <p:cNvPr id="3" name="Content Placeholder 2">
            <a:extLst>
              <a:ext uri="{FF2B5EF4-FFF2-40B4-BE49-F238E27FC236}">
                <a16:creationId xmlns:a16="http://schemas.microsoft.com/office/drawing/2014/main" id="{881B49AB-02A2-C34B-975A-B68555147E25}"/>
              </a:ext>
            </a:extLst>
          </p:cNvPr>
          <p:cNvSpPr>
            <a:spLocks noGrp="1"/>
          </p:cNvSpPr>
          <p:nvPr>
            <p:ph idx="1"/>
          </p:nvPr>
        </p:nvSpPr>
        <p:spPr>
          <a:xfrm>
            <a:off x="838200" y="2084293"/>
            <a:ext cx="10515600" cy="4092669"/>
          </a:xfrm>
        </p:spPr>
        <p:txBody>
          <a:bodyPr>
            <a:normAutofit/>
          </a:bodyPr>
          <a:lstStyle/>
          <a:p>
            <a:endParaRPr lang="en-US" b="1" dirty="0"/>
          </a:p>
          <a:p>
            <a:r>
              <a:rPr lang="en-US" b="1" dirty="0"/>
              <a:t>MLE route: </a:t>
            </a:r>
            <a:r>
              <a:rPr lang="en-US" dirty="0"/>
              <a:t>Uses programs such as </a:t>
            </a:r>
            <a:r>
              <a:rPr lang="en-US" dirty="0" err="1"/>
              <a:t>RaxML</a:t>
            </a:r>
            <a:r>
              <a:rPr lang="en-US" dirty="0"/>
              <a:t> (IQ-Tree etc.) to get a divergence tree. Programs such as Least Square Dating, Time Tree etc. then use this tree, add sampling times to get time trees.</a:t>
            </a:r>
          </a:p>
          <a:p>
            <a:endParaRPr lang="en-US" dirty="0"/>
          </a:p>
          <a:p>
            <a:r>
              <a:rPr lang="en-US" b="1" dirty="0"/>
              <a:t>Bayesian route: </a:t>
            </a:r>
            <a:r>
              <a:rPr lang="en-US" dirty="0"/>
              <a:t>Jointly estimates the phylogenetic tree, how to map alignments to divergence and how to map this to actual time with a bunch of other parameters.</a:t>
            </a:r>
          </a:p>
        </p:txBody>
      </p:sp>
    </p:spTree>
    <p:extLst>
      <p:ext uri="{BB962C8B-B14F-4D97-AF65-F5344CB8AC3E}">
        <p14:creationId xmlns:p14="http://schemas.microsoft.com/office/powerpoint/2010/main" val="3860026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fontScale="90000"/>
          </a:bodyPr>
          <a:lstStyle/>
          <a:p>
            <a:r>
              <a:rPr lang="en-US" dirty="0"/>
              <a:t>Site models describe the relative change across nucleotides and positions in the alignment and consist of several parts.</a:t>
            </a:r>
          </a:p>
        </p:txBody>
      </p:sp>
      <p:sp>
        <p:nvSpPr>
          <p:cNvPr id="3" name="Content Placeholder 2">
            <a:extLst>
              <a:ext uri="{FF2B5EF4-FFF2-40B4-BE49-F238E27FC236}">
                <a16:creationId xmlns:a16="http://schemas.microsoft.com/office/drawing/2014/main" id="{881B49AB-02A2-C34B-975A-B68555147E25}"/>
              </a:ext>
            </a:extLst>
          </p:cNvPr>
          <p:cNvSpPr>
            <a:spLocks noGrp="1"/>
          </p:cNvSpPr>
          <p:nvPr>
            <p:ph idx="1"/>
          </p:nvPr>
        </p:nvSpPr>
        <p:spPr>
          <a:xfrm>
            <a:off x="838200" y="2084293"/>
            <a:ext cx="10515600" cy="4092669"/>
          </a:xfrm>
        </p:spPr>
        <p:txBody>
          <a:bodyPr>
            <a:normAutofit lnSpcReduction="10000"/>
          </a:bodyPr>
          <a:lstStyle/>
          <a:p>
            <a:endParaRPr lang="en-US" b="1" dirty="0"/>
          </a:p>
          <a:p>
            <a:r>
              <a:rPr lang="en-US" b="1" dirty="0"/>
              <a:t>Substitution models </a:t>
            </a:r>
            <a:r>
              <a:rPr lang="en-US" dirty="0"/>
              <a:t>describe how fast/slow the change from one to another nucleotide happens compared to others</a:t>
            </a:r>
          </a:p>
          <a:p>
            <a:endParaRPr lang="en-US" dirty="0"/>
          </a:p>
          <a:p>
            <a:r>
              <a:rPr lang="en-US" b="1" dirty="0"/>
              <a:t>Rate heterogeneity models </a:t>
            </a:r>
            <a:r>
              <a:rPr lang="en-US" dirty="0"/>
              <a:t>describe how fast/slow some sites in an alignment change bases compared to others</a:t>
            </a:r>
          </a:p>
          <a:p>
            <a:endParaRPr lang="en-US" dirty="0"/>
          </a:p>
          <a:p>
            <a:r>
              <a:rPr lang="en-US" b="1" dirty="0"/>
              <a:t>Codon positions models </a:t>
            </a:r>
            <a:r>
              <a:rPr lang="en-US" dirty="0"/>
              <a:t>allow for some codon positions to evolve faster/slower than others</a:t>
            </a:r>
            <a:endParaRPr lang="en-US" b="1" dirty="0"/>
          </a:p>
        </p:txBody>
      </p:sp>
    </p:spTree>
    <p:extLst>
      <p:ext uri="{BB962C8B-B14F-4D97-AF65-F5344CB8AC3E}">
        <p14:creationId xmlns:p14="http://schemas.microsoft.com/office/powerpoint/2010/main" val="41716625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5620</TotalTime>
  <Words>2406</Words>
  <Application>Microsoft Macintosh PowerPoint</Application>
  <PresentationFormat>Widescreen</PresentationFormat>
  <Paragraphs>222</Paragraphs>
  <Slides>35</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Courier</vt:lpstr>
      <vt:lpstr>Helvetica</vt:lpstr>
      <vt:lpstr>Helvetica Neue Light</vt:lpstr>
      <vt:lpstr>Office Theme</vt:lpstr>
      <vt:lpstr>Tracking the evolution of pathogens over time</vt:lpstr>
      <vt:lpstr>The spread of pathogens between hosts over time can be described using a phylogenetic tree.</vt:lpstr>
      <vt:lpstr>When pathogens are replicated, random errors occur, some of which will rise to fixation.</vt:lpstr>
      <vt:lpstr>We can access some of this information by sequencing pathogens at the “tips” of phylogenetic trees.</vt:lpstr>
      <vt:lpstr>This results in the data we typically have, i.e. a sequence alignment and the information when a sequence was isolated from a patient.</vt:lpstr>
      <vt:lpstr>Evolutionary models allow us to get from sequence alignments and sampling times to phylogenetic trees.</vt:lpstr>
      <vt:lpstr>PowerPoint Presentation</vt:lpstr>
      <vt:lpstr>Getting from multiple sequence alignments to time tree can be done using different approaches</vt:lpstr>
      <vt:lpstr>Site models describe the relative change across nucleotides and positions in the alignment and consist of several parts.</vt:lpstr>
      <vt:lpstr>Substitution models allow to account for differences in nucleotide substitution rates.</vt:lpstr>
      <vt:lpstr>Some site in the alignment might be more flexible and therefore evolve less quickly.</vt:lpstr>
      <vt:lpstr>Proportion of invariable sites account for  sites that do not change (e.g., HKY+I).</vt:lpstr>
      <vt:lpstr>Gamma rate heterogeneity models account for rate differences across sites (e.g. HKY+G4).</vt:lpstr>
      <vt:lpstr>Changes in the third codon position are far more likely to not affect the amino acid</vt:lpstr>
      <vt:lpstr>Accounting for rate variation between codon positions is almost always better</vt:lpstr>
      <vt:lpstr>Practical considerations</vt:lpstr>
      <vt:lpstr>QUESTIONS?</vt:lpstr>
      <vt:lpstr>The molecular clock</vt:lpstr>
      <vt:lpstr>Using site models, we can get from alignments to divergence trees</vt:lpstr>
      <vt:lpstr>Sequences that are further apart in time are more diverged</vt:lpstr>
      <vt:lpstr>Molecular clocks bring us from divergence trees to time trees</vt:lpstr>
      <vt:lpstr>What is my clock rate? (from Holmes et al. 2016</vt:lpstr>
      <vt:lpstr>Different organisms have vastly different rates of evolution</vt:lpstr>
      <vt:lpstr>Mathematically clock models are functions that have divergence as input and time as output</vt:lpstr>
      <vt:lpstr>Such clock models can be used to estimate common ancestor times</vt:lpstr>
      <vt:lpstr>Random clock models allow to account for rate differences across different branches of a phylogeny</vt:lpstr>
      <vt:lpstr>Viruses can have different evolutionary rates depending on the host</vt:lpstr>
      <vt:lpstr>Uncorrelated clocks assume each branch evolve with a rate that is a random draw from a distribution</vt:lpstr>
      <vt:lpstr>Local clocks allow for clock range to change at pre specified points</vt:lpstr>
      <vt:lpstr>Over long time windows, there is a clear relationship between divergence and time</vt:lpstr>
      <vt:lpstr>Over shorter time windows, this might, however, not be the case</vt:lpstr>
      <vt:lpstr>Is there enough signal to estimate evolutionary rates? Tip Randomization</vt:lpstr>
      <vt:lpstr>Model choices not directly related to clock models can impact rate estimates</vt:lpstr>
      <vt:lpstr>QUESTIONS?</vt:lpstr>
      <vt:lpstr>Some reading material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the evolution of pathogens, site and clock models</dc:title>
  <dc:creator>Mueller, Nicola F</dc:creator>
  <cp:lastModifiedBy>Mueller, Nicola F</cp:lastModifiedBy>
  <cp:revision>52</cp:revision>
  <dcterms:created xsi:type="dcterms:W3CDTF">2020-07-05T17:44:26Z</dcterms:created>
  <dcterms:modified xsi:type="dcterms:W3CDTF">2020-07-27T15:34:54Z</dcterms:modified>
</cp:coreProperties>
</file>